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4" r:id="rId3"/>
  </p:sldIdLst>
  <p:sldSz cx="6858000" cy="9906000" type="A4"/>
  <p:notesSz cx="6797675" cy="992822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DCDDE"/>
    <a:srgbClr val="8DC11F"/>
    <a:srgbClr val="0070C0"/>
    <a:srgbClr val="0067B6"/>
    <a:srgbClr val="2A5C8A"/>
    <a:srgbClr val="1613A3"/>
    <a:srgbClr val="013684"/>
    <a:srgbClr val="E8E8EF"/>
    <a:srgbClr val="EFEFDE"/>
    <a:srgbClr val="CD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184"/>
    <p:restoredTop sz="94660"/>
  </p:normalViewPr>
  <p:slideViewPr>
    <p:cSldViewPr showGuides="1">
      <p:cViewPr>
        <p:scale>
          <a:sx n="125" d="100"/>
          <a:sy n="125" d="100"/>
        </p:scale>
        <p:origin x="1134" y="90"/>
      </p:cViewPr>
      <p:guideLst>
        <p:guide orient="horz" pos="3120"/>
        <p:guide pos="2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8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2111375" y="746125"/>
            <a:ext cx="2573338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9" name="Rectangle 5"/>
          <p:cNvSpPr>
            <a:spLocks noGrp="1" noRot="1" noChangeAspect="1" noChangeArrowheads="1"/>
          </p:cNvSpPr>
          <p:nvPr/>
        </p:nvSpPr>
        <p:spPr bwMode="auto">
          <a:xfrm>
            <a:off x="681038" y="4716463"/>
            <a:ext cx="54340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7" rIns="93116" bIns="46557" anchor="ctr"/>
          <a:lstStyle>
            <a:lvl1pPr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8163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/>
          <a:p>
            <a:pPr lvl="0" eaLnBrk="1" fontAlgn="base" hangingPunct="1">
              <a:lnSpc>
                <a:spcPct val="90000"/>
              </a:lnSpc>
              <a:buChar char="•"/>
            </a:pPr>
            <a:fld id="{9A0DB2DC-4C9A-4742-B13C-FB6460FD3503}" type="slidenum">
              <a:rPr lang="en-US" altLang="zh-TW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TW" sz="14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3846513" y="94281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wrap="square" lIns="93116" tIns="46557" rIns="93116" bIns="46557" anchor="b"/>
          <a:lstStyle/>
          <a:p>
            <a:pPr lvl="0" indent="0">
              <a:lnSpc>
                <a:spcPct val="90000"/>
              </a:lnSpc>
            </a:pPr>
            <a:fld id="{9A0DB2DC-4C9A-4742-B13C-FB6460FD3503}" type="slidenum">
              <a:rPr lang="en-US" altLang="zh-TW" dirty="0">
                <a:latin typeface="Calibri" panose="020F0502020204030204" pitchFamily="34" charset="0"/>
              </a:rPr>
            </a:fld>
            <a:endParaRPr lang="en-US" altLang="zh-TW" sz="1400" dirty="0">
              <a:latin typeface="Calibri" panose="020F0502020204030204" pitchFamily="34" charset="0"/>
            </a:endParaRPr>
          </a:p>
        </p:txBody>
      </p:sp>
      <p:sp>
        <p:nvSpPr>
          <p:cNvPr id="5123" name="文本占位符 3"/>
          <p:cNvSpPr>
            <a:spLocks noGrp="1"/>
          </p:cNvSpPr>
          <p:nvPr>
            <p:ph type="body" sz="quarter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230" tIns="44115" rIns="88230" bIns="44115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841375" indent="-841375"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12985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17557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22129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26701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16230" indent="-3162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684530" indent="-262255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1050925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1471930" indent="-2082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1892300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6878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"/>
              </a:spcBef>
              <a:spcAft>
                <a:spcPct val="5000"/>
              </a:spcAft>
            </a:pPr>
            <a:r>
              <a:rPr lang="en-US" altLang="zh-CN" sz="2000" b="1" dirty="0">
                <a:latin typeface="+mn-lt"/>
                <a:ea typeface="思源黑体 CN Bold" panose="020B0800000000000000" charset="-122"/>
                <a:cs typeface="+mn-lt"/>
                <a:sym typeface="Times New Roman" panose="02020603050405020304" pitchFamily="18" charset="0"/>
              </a:rPr>
              <a:t>Giada CB4-8845HS0-V0 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                                      </a:t>
            </a:r>
            <a:r>
              <a:rPr 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Thin mini-ITX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主板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9860" y="3260090"/>
          <a:ext cx="3433445" cy="64211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33095"/>
                <a:gridCol w="690880"/>
                <a:gridCol w="2109470"/>
              </a:tblGrid>
              <a:tr h="1835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u="none" strike="noStrike" cap="none" normalizeH="0" baseline="0" dirty="0">
                          <a:ln>
                            <a:noFill/>
                          </a:ln>
                          <a:cs typeface="Arial" panose="020B0604020202020204" pitchFamily="34" charset="0"/>
                        </a:rPr>
                        <a:t>处理器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600" b="1" u="none" strike="noStrike" cap="none" normalizeH="0" baseline="0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CPU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AMD Ryzen7 8845HS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BIOS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AMI Source Code</a:t>
                      </a:r>
                      <a:endParaRPr lang="zh-CN" altLang="en-US" sz="600" dirty="0">
                        <a:cs typeface="+mn-lt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芯片组</a:t>
                      </a:r>
                      <a:endParaRPr kumimoji="0" lang="zh-CN" sz="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NA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内存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规格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DDR</a:t>
                      </a: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5-5600MHz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插槽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de-DE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x </a:t>
                      </a: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SO-DIMM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最大内存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96GB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图形显示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GPU</a:t>
                      </a:r>
                      <a:endParaRPr kumimoji="0" lang="en-US" altLang="zh-CN" sz="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AMD Radeon</a:t>
                      </a:r>
                      <a:r>
                        <a:rPr lang="en-US" altLang="en-US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™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 780M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网络</a:t>
                      </a:r>
                      <a:endParaRPr 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694" marB="45694" anchor="ctr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网卡芯片</a:t>
                      </a:r>
                      <a:r>
                        <a:rPr lang="en-US" altLang="zh-CN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Realtek RTL8111H/M Gigabit Ethernet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rowSpan="5"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外部</a:t>
                      </a:r>
                      <a:r>
                        <a:rPr lang="en-US" altLang="zh-CN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I/O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接口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USB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接口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altLang="zh-CN" sz="600">
                          <a:latin typeface="Arial" panose="020B0604020202020204"/>
                          <a:sym typeface="+mn-ea"/>
                        </a:rPr>
                        <a:t>2 x USB 3.2 Gen1 </a:t>
                      </a:r>
                      <a:r>
                        <a:rPr lang="en-US" altLang="zh-CN" sz="600">
                          <a:latin typeface="Arial" panose="020B0604020202020204"/>
                          <a:sym typeface="+mn-ea"/>
                        </a:rPr>
                        <a:t>1 </a:t>
                      </a:r>
                      <a:r>
                        <a:rPr lang="en-US" altLang="zh-CN" sz="600">
                          <a:latin typeface="Arial" panose="020B0604020202020204"/>
                          <a:sym typeface="+mn-ea"/>
                        </a:rPr>
                        <a:t>x USB2.0</a:t>
                      </a:r>
                      <a:endParaRPr lang="en-US" altLang="zh-CN" sz="600">
                        <a:latin typeface="Arial" panose="020B0604020202020204"/>
                        <a:sym typeface="+mn-ea"/>
                      </a:endParaRPr>
                    </a:p>
                    <a:p>
                      <a:pPr indent="0"/>
                      <a:r>
                        <a:rPr lang="en-US" altLang="zh-CN" sz="600">
                          <a:latin typeface="Arial" panose="020B0604020202020204"/>
                          <a:sym typeface="+mn-ea"/>
                        </a:rPr>
                        <a:t>1 </a:t>
                      </a:r>
                      <a:r>
                        <a:rPr lang="en-US" altLang="zh-CN" sz="600">
                          <a:latin typeface="Arial" panose="020B0604020202020204"/>
                          <a:sym typeface="+mn-ea"/>
                        </a:rPr>
                        <a:t>x USB 3.2 Gen2 TypeC</a:t>
                      </a:r>
                      <a:endParaRPr lang="en-US" altLang="zh-CN" sz="600">
                        <a:latin typeface="Arial" panose="020B0604020202020204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45974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显示接口</a:t>
                      </a:r>
                      <a:endParaRPr lang="zh-CN" altLang="en-US" sz="600" b="1" dirty="0" smtClean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 x HDMI2.0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（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Max.4096 x 2160@60Hz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）</a:t>
                      </a:r>
                      <a:endParaRPr lang="zh-CN" altLang="en-US" sz="6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 x VGA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（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Max.1920 x 1080@60Hz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Colay COM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、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DP)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 x DP1.2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（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Max.4096 x 2160@60Hz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）</a:t>
                      </a:r>
                      <a:endParaRPr lang="zh-CN" altLang="en-US" sz="6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 x LVDS(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与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EDP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共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LAY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，双通道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24Bit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Max.1920 x 1080@75/100/120Hz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，支持重力感应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6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 x EDP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（与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LVDS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共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LAY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Max.3084 x 2160@160Hz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，支持重力感应，不支持音频输出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6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音频接口</a:t>
                      </a:r>
                      <a:endParaRPr lang="zh-CN" sz="600" b="1" dirty="0" smtClean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MIC-IN, 1 x AUDIO-OUT 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sym typeface="+mn-ea"/>
                        </a:rPr>
                        <a:t>网络接口</a:t>
                      </a:r>
                      <a:endParaRPr lang="zh-CN" altLang="en-US" sz="600" b="1" dirty="0" smtClean="0"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RJ45(1000M)</a:t>
                      </a:r>
                      <a:endParaRPr 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COM/VGA/DP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RS232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/ VGA / DP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三选一</a:t>
                      </a:r>
                      <a:endParaRPr lang="zh-CN" altLang="en-US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5590">
                <a:tc rowSpan="9">
                  <a:txBody>
                    <a:bodyPr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内部</a:t>
                      </a:r>
                      <a:r>
                        <a:rPr kumimoji="0" lang="en-US" altLang="zh-CN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I/O</a:t>
                      </a:r>
                      <a:r>
                        <a:rPr kumimoji="0" lang="zh-CN" altLang="en-US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接口</a:t>
                      </a:r>
                      <a:endParaRPr kumimoji="0" lang="zh-CN" altLang="en-US" sz="600" b="1" u="none" strike="noStrike" cap="none" normalizeH="0" baseline="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M.2(2280)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for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PCIe4.0 x4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SSD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2230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for WIFI/BT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USB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 x USB2.0 9pin, 2 x USB3.0 20pin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559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LVDS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LVDS 30pin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, 1 x INVENTER 8pin, 1 x BL_PWM 3pin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 LCD_VDD_SEL 6pin, 1 x INV_VOT_SEL 3pin</a:t>
                      </a:r>
                      <a:endParaRPr lang="en-US" altLang="zh-CN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LVDS_CTRL 3pin, 1 x BKL-CON 4pin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EDP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EDP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30pin IPEX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连接器）</a:t>
                      </a:r>
                      <a:endParaRPr kumimoji="0" lang="zh-CN" altLang="en-US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COM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COM 9pin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音频接口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Speaker 4pin, 1 x F_Audio 9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SATA</a:t>
                      </a:r>
                      <a:r>
                        <a:rPr kumimoji="0" lang="zh-CN" altLang="en-US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接口</a:t>
                      </a: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SATA for HDD/SSD, 1 x HDD_PWR 4pin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CLR_CMOS</a:t>
                      </a: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3pin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559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其他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 x MON_SW 5pin,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一键静音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一键熄屏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音量加减</a:t>
                      </a:r>
                      <a:endParaRPr lang="zh-CN" altLang="en-US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 x SYS_FAN 4pin</a:t>
                      </a:r>
                      <a:endParaRPr lang="en-US" altLang="zh-CN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操作系统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sym typeface="+mn-ea"/>
                        </a:rPr>
                        <a:t>Windows</a:t>
                      </a:r>
                      <a:endParaRPr lang="en-US" altLang="zh-CN" sz="600" b="1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支持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Linux</a:t>
                      </a:r>
                      <a:endParaRPr lang="en-US" altLang="zh-CN" sz="600" b="1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支持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电源要求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电源输入</a:t>
                      </a:r>
                      <a:endParaRPr lang="zh-CN" altLang="en-US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12V&amp;19V DC IN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2.5/5.5 DC Jack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供电接口；</a:t>
                      </a:r>
                      <a:endParaRPr lang="zh-CN" altLang="en-US" sz="600" u="none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ATX 4pin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电源座</a:t>
                      </a:r>
                      <a:endParaRPr lang="zh-CN" altLang="en-US" sz="600" u="none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PCB</a:t>
                      </a: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尺寸</a:t>
                      </a:r>
                      <a:endParaRPr lang="zh-CN" altLang="en-US" sz="600" b="1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尺寸</a:t>
                      </a: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(W x D )</a:t>
                      </a:r>
                      <a:endParaRPr lang="en-US" altLang="zh-CN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80"/>
                        </a:spcAft>
                        <a:buNone/>
                      </a:pPr>
                      <a:r>
                        <a:rPr lang="en-US" altLang="zh-CN" sz="600">
                          <a:sym typeface="+mn-ea"/>
                        </a:rPr>
                        <a:t>170</a:t>
                      </a:r>
                      <a:r>
                        <a:rPr lang="zh-CN" altLang="en-US" sz="600">
                          <a:sym typeface="+mn-ea"/>
                        </a:rPr>
                        <a:t>*</a:t>
                      </a:r>
                      <a:r>
                        <a:rPr lang="en-US" altLang="zh-CN" sz="600">
                          <a:sym typeface="+mn-ea"/>
                        </a:rPr>
                        <a:t>170</a:t>
                      </a:r>
                      <a:r>
                        <a:rPr lang="zh-CN" altLang="en-US" sz="600">
                          <a:sym typeface="+mn-ea"/>
                        </a:rPr>
                        <a:t>mm</a:t>
                      </a:r>
                      <a:endParaRPr lang="en-US" altLang="en-US" sz="600">
                        <a:latin typeface="Arial" panose="020B0604020202020204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4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外部环境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工作温度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℃ 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~ 45℃ at 0.7m/s Air Flow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相对湿度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95%@40℃（</a:t>
                      </a:r>
                      <a:r>
                        <a:rPr kumimoji="0" lang="zh-CN" altLang="en-US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非凝结</a:t>
                      </a: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35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标准认证</a:t>
                      </a:r>
                      <a:endParaRPr lang="en-US" alt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标准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认证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CCC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31" name="Text Box 385"/>
          <p:cNvSpPr/>
          <p:nvPr/>
        </p:nvSpPr>
        <p:spPr>
          <a:xfrm>
            <a:off x="3538220" y="812800"/>
            <a:ext cx="3340100" cy="299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4134" tIns="42067" rIns="84134" bIns="42067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产品特点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</a:t>
            </a:r>
            <a:r>
              <a:rPr lang="en-US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AMD Ryzen7 8845HS</a:t>
            </a:r>
            <a:r>
              <a:rPr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平台</a:t>
            </a:r>
            <a:endParaRPr lang="zh-CN" altLang="en-US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2*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DDR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5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SO-DIMM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up to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96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GB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显示接口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LVDS(双通道24Bit 最高支持1920*1080@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120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Hz) ，HDMI2.0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4K@60Hz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），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VGA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/DP/COM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,EDP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接口与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LVDS COLAY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存储接口：1*M.2（2280）SSD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1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*SATA3.0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1*M.2(2230) for wifi/BT (支持CNVI) </a:t>
            </a:r>
            <a:endParaRPr lang="zh-CN" altLang="en-US" sz="9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背板IO：DC-IN，1*HDMI2.0，COM/VGA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/DP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*USB 3.2 Gen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1*USB2.0,1*Type-C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1*RJ45，1*MIC IN，1*AUDIO OUT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尺寸：170*170mm Thin mini-ITX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支持硬件一键静音、一键熄屏、音量加减、亮度加减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支持重力感应（可选）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9761220"/>
            <a:ext cx="2021205" cy="122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9860" y="2973070"/>
            <a:ext cx="87058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产品规格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76530" y="583565"/>
            <a:ext cx="50355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TW" sz="1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847090" y="583565"/>
            <a:ext cx="50355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TW" sz="1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4782" y="577215"/>
            <a:ext cx="5670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800" b="1" i="1"/>
              <a:t>AMD</a:t>
            </a:r>
            <a:endParaRPr lang="en-US" altLang="zh-CN" sz="800" b="1" i="1"/>
          </a:p>
          <a:p>
            <a:pPr algn="ctr"/>
            <a:r>
              <a:rPr lang="en-US" altLang="zh-CN" sz="800" b="1" i="1"/>
              <a:t>R</a:t>
            </a:r>
            <a:r>
              <a:rPr lang="en-US" altLang="zh-CN" sz="800" b="1" i="1"/>
              <a:t>yzen 7</a:t>
            </a:r>
            <a:endParaRPr lang="en-US" altLang="zh-CN" sz="800" b="1" i="1"/>
          </a:p>
        </p:txBody>
      </p:sp>
      <p:sp>
        <p:nvSpPr>
          <p:cNvPr id="18" name="文本框 17"/>
          <p:cNvSpPr txBox="1"/>
          <p:nvPr/>
        </p:nvSpPr>
        <p:spPr>
          <a:xfrm>
            <a:off x="893445" y="592455"/>
            <a:ext cx="4102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400" b="1" i="1"/>
              <a:t>4K</a:t>
            </a:r>
            <a:endParaRPr lang="en-US" altLang="zh-CN" sz="1400" b="1" i="1"/>
          </a:p>
        </p:txBody>
      </p:sp>
      <p:sp>
        <p:nvSpPr>
          <p:cNvPr id="16" name="流程图: 可选过程 15"/>
          <p:cNvSpPr/>
          <p:nvPr/>
        </p:nvSpPr>
        <p:spPr>
          <a:xfrm>
            <a:off x="2130425" y="591185"/>
            <a:ext cx="67119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EDP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1489710" y="579755"/>
            <a:ext cx="563245" cy="324485"/>
          </a:xfrm>
          <a:prstGeom prst="flowChartAlternateProcess">
            <a:avLst/>
          </a:prstGeom>
          <a:solidFill>
            <a:srgbClr val="0068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M.2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流程图: 可选过程 28"/>
          <p:cNvSpPr/>
          <p:nvPr/>
        </p:nvSpPr>
        <p:spPr>
          <a:xfrm>
            <a:off x="2830830" y="589915"/>
            <a:ext cx="916940" cy="324485"/>
          </a:xfrm>
          <a:prstGeom prst="flowChartAlternateProcess">
            <a:avLst/>
          </a:prstGeom>
          <a:solidFill>
            <a:srgbClr val="0068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T</a:t>
            </a: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ype-C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6805" y="3806825"/>
            <a:ext cx="1014730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尺寸图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609340" y="8682355"/>
          <a:ext cx="3187065" cy="7372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4260"/>
                <a:gridCol w="2122805"/>
              </a:tblGrid>
              <a:tr h="181610"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cs typeface="Arial" panose="020B0604020202020204" pitchFamily="34" charset="0"/>
                          <a:sym typeface="+mn-ea"/>
                        </a:rPr>
                        <a:t>型号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描述</a:t>
                      </a:r>
                      <a:endParaRPr lang="en-US" altLang="zh-CN" sz="6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18859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CPU</a:t>
                      </a:r>
                      <a:endParaRPr kumimoji="0" lang="en-US" altLang="zh-CN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AMD R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yzen7 8845HS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包装清单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保修卡</a:t>
                      </a:r>
                      <a:endParaRPr lang="zh-CN" altLang="en-US" sz="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可选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600" dirty="0" smtClean="0"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3595255" y="8373110"/>
            <a:ext cx="97141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订购信息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CB4-8845HS0-V0"/>
          <p:cNvPicPr>
            <a:picLocks noChangeAspect="1"/>
          </p:cNvPicPr>
          <p:nvPr/>
        </p:nvPicPr>
        <p:blipFill>
          <a:blip r:embed="rId3"/>
          <a:srcRect l="23840" t="12931" r="20565" b="12931"/>
          <a:stretch>
            <a:fillRect/>
          </a:stretch>
        </p:blipFill>
        <p:spPr>
          <a:xfrm>
            <a:off x="908685" y="905510"/>
            <a:ext cx="2273935" cy="2274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85335" y="3473450"/>
            <a:ext cx="1363345" cy="2532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135" y="5535930"/>
            <a:ext cx="2452370" cy="2723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WPS 演示</Application>
  <PresentationFormat>A4 纸张(210x297 毫米)</PresentationFormat>
  <Paragraphs>228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思源黑体 CN Bold</vt:lpstr>
      <vt:lpstr>黑体</vt:lpstr>
      <vt:lpstr>Times New Roman</vt:lpstr>
      <vt:lpstr>微软雅黑</vt:lpstr>
      <vt:lpstr>Arial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on  JIEHE</dc:title>
  <dc:creator>tang</dc:creator>
  <cp:lastModifiedBy>Jusr</cp:lastModifiedBy>
  <cp:revision>34</cp:revision>
  <cp:lastPrinted>2024-07-29T03:27:00Z</cp:lastPrinted>
  <dcterms:created xsi:type="dcterms:W3CDTF">2024-08-13T06:46:00Z</dcterms:created>
  <dcterms:modified xsi:type="dcterms:W3CDTF">2026-04-10T06:41:09Z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2052-12.8.2.21555</vt:lpwstr>
  </property>
  <property fmtid="{D5CDD505-2E9C-101B-9397-08002B2CF9AE}" pid="3" name="ICV">
    <vt:lpwstr>69EA70E80CD247959F3C81F97655AFD4_13</vt:lpwstr>
  </property>
</Properties>
</file>