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</p:sldIdLst>
  <p:sldSz cx="7556500" cy="10693400"/>
  <p:notesSz cx="7556500" cy="10693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07999"/>
            <a:ext cx="7560056" cy="36551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496119" y="255138"/>
            <a:ext cx="450215" cy="313055"/>
          </a:xfrm>
          <a:custGeom>
            <a:avLst/>
            <a:gdLst/>
            <a:ahLst/>
            <a:cxnLst/>
            <a:rect l="l" t="t" r="r" b="b"/>
            <a:pathLst>
              <a:path w="450215" h="313055">
                <a:moveTo>
                  <a:pt x="449808" y="0"/>
                </a:moveTo>
                <a:lnTo>
                  <a:pt x="105410" y="50"/>
                </a:lnTo>
                <a:lnTo>
                  <a:pt x="69613" y="17221"/>
                </a:lnTo>
                <a:lnTo>
                  <a:pt x="1968" y="250228"/>
                </a:lnTo>
                <a:lnTo>
                  <a:pt x="0" y="260896"/>
                </a:lnTo>
                <a:lnTo>
                  <a:pt x="0" y="264032"/>
                </a:lnTo>
                <a:lnTo>
                  <a:pt x="17229" y="301131"/>
                </a:lnTo>
                <a:lnTo>
                  <a:pt x="365353" y="312572"/>
                </a:lnTo>
                <a:lnTo>
                  <a:pt x="365544" y="312572"/>
                </a:lnTo>
                <a:lnTo>
                  <a:pt x="379310" y="260934"/>
                </a:lnTo>
                <a:lnTo>
                  <a:pt x="101041" y="260934"/>
                </a:lnTo>
                <a:lnTo>
                  <a:pt x="157441" y="51612"/>
                </a:lnTo>
                <a:lnTo>
                  <a:pt x="436283" y="51612"/>
                </a:lnTo>
                <a:lnTo>
                  <a:pt x="449808" y="0"/>
                </a:lnTo>
                <a:close/>
              </a:path>
              <a:path w="450215" h="313055">
                <a:moveTo>
                  <a:pt x="228625" y="124942"/>
                </a:moveTo>
                <a:lnTo>
                  <a:pt x="214642" y="176568"/>
                </a:lnTo>
                <a:lnTo>
                  <a:pt x="299961" y="176568"/>
                </a:lnTo>
                <a:lnTo>
                  <a:pt x="277368" y="260934"/>
                </a:lnTo>
                <a:lnTo>
                  <a:pt x="379310" y="260934"/>
                </a:lnTo>
                <a:lnTo>
                  <a:pt x="399275" y="186042"/>
                </a:lnTo>
                <a:lnTo>
                  <a:pt x="400900" y="177825"/>
                </a:lnTo>
                <a:lnTo>
                  <a:pt x="400900" y="173507"/>
                </a:lnTo>
                <a:lnTo>
                  <a:pt x="383683" y="136421"/>
                </a:lnTo>
                <a:lnTo>
                  <a:pt x="358355" y="125311"/>
                </a:lnTo>
                <a:lnTo>
                  <a:pt x="228625" y="124942"/>
                </a:lnTo>
                <a:close/>
              </a:path>
            </a:pathLst>
          </a:custGeom>
          <a:solidFill>
            <a:srgbClr val="0036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65160" y="255144"/>
            <a:ext cx="117475" cy="62230"/>
          </a:xfrm>
          <a:custGeom>
            <a:avLst/>
            <a:gdLst/>
            <a:ahLst/>
            <a:cxnLst/>
            <a:rect l="l" t="t" r="r" b="b"/>
            <a:pathLst>
              <a:path w="117475" h="62229">
                <a:moveTo>
                  <a:pt x="117119" y="0"/>
                </a:moveTo>
                <a:lnTo>
                  <a:pt x="16713" y="0"/>
                </a:lnTo>
                <a:lnTo>
                  <a:pt x="0" y="61937"/>
                </a:lnTo>
                <a:lnTo>
                  <a:pt x="100622" y="61937"/>
                </a:lnTo>
                <a:lnTo>
                  <a:pt x="117119" y="0"/>
                </a:lnTo>
                <a:close/>
              </a:path>
            </a:pathLst>
          </a:custGeom>
          <a:solidFill>
            <a:srgbClr val="86BB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912025" y="337695"/>
            <a:ext cx="148590" cy="230504"/>
          </a:xfrm>
          <a:custGeom>
            <a:avLst/>
            <a:gdLst/>
            <a:ahLst/>
            <a:cxnLst/>
            <a:rect l="l" t="t" r="r" b="b"/>
            <a:pathLst>
              <a:path w="148590" h="230504">
                <a:moveTo>
                  <a:pt x="148082" y="0"/>
                </a:moveTo>
                <a:lnTo>
                  <a:pt x="47625" y="0"/>
                </a:lnTo>
                <a:lnTo>
                  <a:pt x="1485" y="169608"/>
                </a:lnTo>
                <a:lnTo>
                  <a:pt x="596" y="173405"/>
                </a:lnTo>
                <a:lnTo>
                  <a:pt x="0" y="177368"/>
                </a:lnTo>
                <a:lnTo>
                  <a:pt x="0" y="181470"/>
                </a:lnTo>
                <a:lnTo>
                  <a:pt x="17208" y="218540"/>
                </a:lnTo>
                <a:lnTo>
                  <a:pt x="48056" y="230022"/>
                </a:lnTo>
                <a:lnTo>
                  <a:pt x="86347" y="230022"/>
                </a:lnTo>
                <a:lnTo>
                  <a:pt x="148082" y="0"/>
                </a:lnTo>
                <a:close/>
              </a:path>
            </a:pathLst>
          </a:custGeom>
          <a:solidFill>
            <a:srgbClr val="0036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048491" y="337700"/>
            <a:ext cx="310515" cy="230504"/>
          </a:xfrm>
          <a:custGeom>
            <a:avLst/>
            <a:gdLst/>
            <a:ahLst/>
            <a:cxnLst/>
            <a:rect l="l" t="t" r="r" b="b"/>
            <a:pathLst>
              <a:path w="310515" h="230504">
                <a:moveTo>
                  <a:pt x="64418" y="73723"/>
                </a:moveTo>
                <a:lnTo>
                  <a:pt x="27862" y="90356"/>
                </a:lnTo>
                <a:lnTo>
                  <a:pt x="2311" y="166763"/>
                </a:lnTo>
                <a:lnTo>
                  <a:pt x="825" y="171424"/>
                </a:lnTo>
                <a:lnTo>
                  <a:pt x="0" y="176339"/>
                </a:lnTo>
                <a:lnTo>
                  <a:pt x="0" y="181470"/>
                </a:lnTo>
                <a:lnTo>
                  <a:pt x="17018" y="218362"/>
                </a:lnTo>
                <a:lnTo>
                  <a:pt x="263144" y="230009"/>
                </a:lnTo>
                <a:lnTo>
                  <a:pt x="276918" y="178371"/>
                </a:lnTo>
                <a:lnTo>
                  <a:pt x="99606" y="178371"/>
                </a:lnTo>
                <a:lnTo>
                  <a:pt x="113906" y="125374"/>
                </a:lnTo>
                <a:lnTo>
                  <a:pt x="291055" y="125374"/>
                </a:lnTo>
                <a:lnTo>
                  <a:pt x="304826" y="73748"/>
                </a:lnTo>
                <a:lnTo>
                  <a:pt x="64418" y="73723"/>
                </a:lnTo>
                <a:close/>
              </a:path>
              <a:path w="310515" h="230504">
                <a:moveTo>
                  <a:pt x="291055" y="125374"/>
                </a:moveTo>
                <a:lnTo>
                  <a:pt x="190627" y="125374"/>
                </a:lnTo>
                <a:lnTo>
                  <a:pt x="176441" y="178371"/>
                </a:lnTo>
                <a:lnTo>
                  <a:pt x="276918" y="178371"/>
                </a:lnTo>
                <a:lnTo>
                  <a:pt x="291055" y="125374"/>
                </a:lnTo>
                <a:close/>
              </a:path>
              <a:path w="310515" h="230504">
                <a:moveTo>
                  <a:pt x="47510" y="0"/>
                </a:moveTo>
                <a:lnTo>
                  <a:pt x="33362" y="51638"/>
                </a:lnTo>
                <a:lnTo>
                  <a:pt x="210299" y="51638"/>
                </a:lnTo>
                <a:lnTo>
                  <a:pt x="204406" y="73748"/>
                </a:lnTo>
                <a:lnTo>
                  <a:pt x="304826" y="73748"/>
                </a:lnTo>
                <a:lnTo>
                  <a:pt x="309308" y="56946"/>
                </a:lnTo>
                <a:lnTo>
                  <a:pt x="309905" y="52819"/>
                </a:lnTo>
                <a:lnTo>
                  <a:pt x="309905" y="48501"/>
                </a:lnTo>
                <a:lnTo>
                  <a:pt x="292657" y="11407"/>
                </a:lnTo>
                <a:lnTo>
                  <a:pt x="267277" y="351"/>
                </a:lnTo>
                <a:lnTo>
                  <a:pt x="47510" y="0"/>
                </a:lnTo>
                <a:close/>
              </a:path>
            </a:pathLst>
          </a:custGeom>
          <a:solidFill>
            <a:srgbClr val="0036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675528" y="337700"/>
            <a:ext cx="310515" cy="230504"/>
          </a:xfrm>
          <a:custGeom>
            <a:avLst/>
            <a:gdLst/>
            <a:ahLst/>
            <a:cxnLst/>
            <a:rect l="l" t="t" r="r" b="b"/>
            <a:pathLst>
              <a:path w="310514" h="230504">
                <a:moveTo>
                  <a:pt x="64443" y="73723"/>
                </a:moveTo>
                <a:lnTo>
                  <a:pt x="27881" y="90336"/>
                </a:lnTo>
                <a:lnTo>
                  <a:pt x="2298" y="166763"/>
                </a:lnTo>
                <a:lnTo>
                  <a:pt x="812" y="171424"/>
                </a:lnTo>
                <a:lnTo>
                  <a:pt x="0" y="176339"/>
                </a:lnTo>
                <a:lnTo>
                  <a:pt x="0" y="181470"/>
                </a:lnTo>
                <a:lnTo>
                  <a:pt x="17024" y="218362"/>
                </a:lnTo>
                <a:lnTo>
                  <a:pt x="263156" y="230009"/>
                </a:lnTo>
                <a:lnTo>
                  <a:pt x="276918" y="178371"/>
                </a:lnTo>
                <a:lnTo>
                  <a:pt x="99606" y="178371"/>
                </a:lnTo>
                <a:lnTo>
                  <a:pt x="113906" y="125374"/>
                </a:lnTo>
                <a:lnTo>
                  <a:pt x="291042" y="125374"/>
                </a:lnTo>
                <a:lnTo>
                  <a:pt x="304801" y="73748"/>
                </a:lnTo>
                <a:lnTo>
                  <a:pt x="64443" y="73723"/>
                </a:lnTo>
                <a:close/>
              </a:path>
              <a:path w="310514" h="230504">
                <a:moveTo>
                  <a:pt x="291042" y="125374"/>
                </a:moveTo>
                <a:lnTo>
                  <a:pt x="190614" y="125374"/>
                </a:lnTo>
                <a:lnTo>
                  <a:pt x="176479" y="178371"/>
                </a:lnTo>
                <a:lnTo>
                  <a:pt x="276918" y="178371"/>
                </a:lnTo>
                <a:lnTo>
                  <a:pt x="291042" y="125374"/>
                </a:lnTo>
                <a:close/>
              </a:path>
              <a:path w="310514" h="230504">
                <a:moveTo>
                  <a:pt x="47459" y="0"/>
                </a:moveTo>
                <a:lnTo>
                  <a:pt x="33375" y="51638"/>
                </a:lnTo>
                <a:lnTo>
                  <a:pt x="210299" y="51638"/>
                </a:lnTo>
                <a:lnTo>
                  <a:pt x="204419" y="73748"/>
                </a:lnTo>
                <a:lnTo>
                  <a:pt x="304801" y="73748"/>
                </a:lnTo>
                <a:lnTo>
                  <a:pt x="309295" y="56946"/>
                </a:lnTo>
                <a:lnTo>
                  <a:pt x="309930" y="52819"/>
                </a:lnTo>
                <a:lnTo>
                  <a:pt x="309930" y="48501"/>
                </a:lnTo>
                <a:lnTo>
                  <a:pt x="292674" y="11421"/>
                </a:lnTo>
                <a:lnTo>
                  <a:pt x="267293" y="356"/>
                </a:lnTo>
                <a:lnTo>
                  <a:pt x="47459" y="0"/>
                </a:lnTo>
                <a:close/>
              </a:path>
            </a:pathLst>
          </a:custGeom>
          <a:solidFill>
            <a:srgbClr val="0036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360733" y="255404"/>
            <a:ext cx="349250" cy="312420"/>
          </a:xfrm>
          <a:custGeom>
            <a:avLst/>
            <a:gdLst/>
            <a:ahLst/>
            <a:cxnLst/>
            <a:rect l="l" t="t" r="r" b="b"/>
            <a:pathLst>
              <a:path w="349250" h="312420">
                <a:moveTo>
                  <a:pt x="349084" y="0"/>
                </a:moveTo>
                <a:lnTo>
                  <a:pt x="248640" y="0"/>
                </a:lnTo>
                <a:lnTo>
                  <a:pt x="226326" y="82295"/>
                </a:lnTo>
                <a:lnTo>
                  <a:pt x="84302" y="82295"/>
                </a:lnTo>
                <a:lnTo>
                  <a:pt x="47834" y="98750"/>
                </a:lnTo>
                <a:lnTo>
                  <a:pt x="32366" y="138269"/>
                </a:lnTo>
                <a:lnTo>
                  <a:pt x="18530" y="188973"/>
                </a:lnTo>
                <a:lnTo>
                  <a:pt x="2422" y="248691"/>
                </a:lnTo>
                <a:lnTo>
                  <a:pt x="2019" y="249948"/>
                </a:lnTo>
                <a:lnTo>
                  <a:pt x="571" y="255943"/>
                </a:lnTo>
                <a:lnTo>
                  <a:pt x="0" y="259778"/>
                </a:lnTo>
                <a:lnTo>
                  <a:pt x="0" y="263766"/>
                </a:lnTo>
                <a:lnTo>
                  <a:pt x="17237" y="300868"/>
                </a:lnTo>
                <a:lnTo>
                  <a:pt x="264922" y="312305"/>
                </a:lnTo>
                <a:lnTo>
                  <a:pt x="278837" y="260667"/>
                </a:lnTo>
                <a:lnTo>
                  <a:pt x="100063" y="260667"/>
                </a:lnTo>
                <a:lnTo>
                  <a:pt x="133794" y="133934"/>
                </a:lnTo>
                <a:lnTo>
                  <a:pt x="312991" y="133934"/>
                </a:lnTo>
                <a:lnTo>
                  <a:pt x="349084" y="0"/>
                </a:lnTo>
                <a:close/>
              </a:path>
              <a:path w="349250" h="312420">
                <a:moveTo>
                  <a:pt x="312991" y="133934"/>
                </a:moveTo>
                <a:lnTo>
                  <a:pt x="212318" y="133934"/>
                </a:lnTo>
                <a:lnTo>
                  <a:pt x="177914" y="260667"/>
                </a:lnTo>
                <a:lnTo>
                  <a:pt x="278837" y="260667"/>
                </a:lnTo>
                <a:lnTo>
                  <a:pt x="312991" y="133934"/>
                </a:lnTo>
                <a:close/>
              </a:path>
            </a:pathLst>
          </a:custGeom>
          <a:solidFill>
            <a:srgbClr val="0036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338839" y="3207485"/>
            <a:ext cx="6897370" cy="2054860"/>
          </a:xfrm>
          <a:custGeom>
            <a:avLst/>
            <a:gdLst/>
            <a:ahLst/>
            <a:cxnLst/>
            <a:rect l="l" t="t" r="r" b="b"/>
            <a:pathLst>
              <a:path w="6897370" h="2054860">
                <a:moveTo>
                  <a:pt x="6256515" y="0"/>
                </a:moveTo>
                <a:lnTo>
                  <a:pt x="0" y="0"/>
                </a:lnTo>
                <a:lnTo>
                  <a:pt x="0" y="2054377"/>
                </a:lnTo>
                <a:lnTo>
                  <a:pt x="6897217" y="2054377"/>
                </a:lnTo>
                <a:lnTo>
                  <a:pt x="6897217" y="625398"/>
                </a:lnTo>
                <a:lnTo>
                  <a:pt x="6256515" y="0"/>
                </a:lnTo>
                <a:close/>
              </a:path>
            </a:pathLst>
          </a:custGeom>
          <a:solidFill>
            <a:srgbClr val="036EB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338836" y="4145762"/>
            <a:ext cx="6897370" cy="1328420"/>
          </a:xfrm>
          <a:custGeom>
            <a:avLst/>
            <a:gdLst/>
            <a:ahLst/>
            <a:cxnLst/>
            <a:rect l="l" t="t" r="r" b="b"/>
            <a:pathLst>
              <a:path w="6897370" h="1328420">
                <a:moveTo>
                  <a:pt x="6897217" y="0"/>
                </a:moveTo>
                <a:lnTo>
                  <a:pt x="0" y="0"/>
                </a:lnTo>
                <a:lnTo>
                  <a:pt x="0" y="1328318"/>
                </a:lnTo>
                <a:lnTo>
                  <a:pt x="6897217" y="1328318"/>
                </a:lnTo>
                <a:lnTo>
                  <a:pt x="6897217" y="0"/>
                </a:lnTo>
                <a:close/>
              </a:path>
            </a:pathLst>
          </a:custGeom>
          <a:solidFill>
            <a:srgbClr val="036EB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732180" y="4503407"/>
            <a:ext cx="995029" cy="5597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4.png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56683" y="2274068"/>
            <a:ext cx="4412955" cy="252365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625612" y="481087"/>
            <a:ext cx="4436937" cy="25373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0" y="10018369"/>
            <a:ext cx="7560309" cy="419100"/>
          </a:xfrm>
          <a:custGeom>
            <a:avLst/>
            <a:gdLst/>
            <a:ahLst/>
            <a:cxnLst/>
            <a:rect l="l" t="t" r="r" b="b"/>
            <a:pathLst>
              <a:path w="7560309" h="419100">
                <a:moveTo>
                  <a:pt x="0" y="418553"/>
                </a:moveTo>
                <a:lnTo>
                  <a:pt x="7560056" y="418553"/>
                </a:lnTo>
                <a:lnTo>
                  <a:pt x="7560056" y="0"/>
                </a:lnTo>
                <a:lnTo>
                  <a:pt x="0" y="0"/>
                </a:lnTo>
                <a:lnTo>
                  <a:pt x="0" y="418553"/>
                </a:lnTo>
              </a:path>
            </a:pathLst>
          </a:custGeom>
          <a:solidFill>
            <a:srgbClr val="98989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0557" y="3476196"/>
            <a:ext cx="6521734" cy="856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8.jpe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hyperlink" Target="http://www.giadatech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877781" y="323514"/>
            <a:ext cx="140716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35" dirty="0">
                <a:solidFill>
                  <a:srgbClr val="686868"/>
                </a:solidFill>
                <a:latin typeface="Helvetica Neue"/>
                <a:cs typeface="Helvetica Neue"/>
              </a:rPr>
              <a:t>P</a:t>
            </a:r>
            <a:r>
              <a:rPr sz="1800" b="1" spc="-20" dirty="0">
                <a:solidFill>
                  <a:srgbClr val="686868"/>
                </a:solidFill>
                <a:latin typeface="Helvetica Neue"/>
                <a:cs typeface="Helvetica Neue"/>
              </a:rPr>
              <a:t>lug-i</a:t>
            </a:r>
            <a:r>
              <a:rPr sz="1800" b="1" spc="35" dirty="0">
                <a:solidFill>
                  <a:srgbClr val="686868"/>
                </a:solidFill>
                <a:latin typeface="Helvetica Neue"/>
                <a:cs typeface="Helvetica Neue"/>
              </a:rPr>
              <a:t>n</a:t>
            </a:r>
            <a:r>
              <a:rPr sz="1800" b="1" spc="-145" dirty="0">
                <a:solidFill>
                  <a:srgbClr val="686868"/>
                </a:solidFill>
                <a:latin typeface="Helvetica Neue"/>
                <a:cs typeface="Helvetica Neue"/>
              </a:rPr>
              <a:t> </a:t>
            </a:r>
            <a:r>
              <a:rPr sz="1800" b="1" spc="80" dirty="0">
                <a:solidFill>
                  <a:srgbClr val="686868"/>
                </a:solidFill>
                <a:latin typeface="Helvetica Neue"/>
                <a:cs typeface="Helvetica Neue"/>
              </a:rPr>
              <a:t>M</a:t>
            </a:r>
            <a:r>
              <a:rPr sz="1800" b="1" spc="30" dirty="0">
                <a:solidFill>
                  <a:srgbClr val="686868"/>
                </a:solidFill>
                <a:latin typeface="Helvetica Neue"/>
                <a:cs typeface="Helvetica Neue"/>
              </a:rPr>
              <a:t>odule</a:t>
            </a:r>
            <a:endParaRPr sz="1800">
              <a:latin typeface="Helvetica Neue"/>
              <a:cs typeface="Helvetica Neu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98271" y="4722616"/>
            <a:ext cx="421640" cy="186055"/>
          </a:xfrm>
          <a:custGeom>
            <a:avLst/>
            <a:gdLst/>
            <a:ahLst/>
            <a:cxnLst/>
            <a:rect l="l" t="t" r="r" b="b"/>
            <a:pathLst>
              <a:path w="421639" h="186054">
                <a:moveTo>
                  <a:pt x="416661" y="0"/>
                </a:moveTo>
                <a:lnTo>
                  <a:pt x="4546" y="0"/>
                </a:lnTo>
                <a:lnTo>
                  <a:pt x="0" y="4571"/>
                </a:lnTo>
                <a:lnTo>
                  <a:pt x="0" y="131787"/>
                </a:lnTo>
                <a:lnTo>
                  <a:pt x="4546" y="136334"/>
                </a:lnTo>
                <a:lnTo>
                  <a:pt x="37236" y="136334"/>
                </a:lnTo>
                <a:lnTo>
                  <a:pt x="70510" y="185521"/>
                </a:lnTo>
                <a:lnTo>
                  <a:pt x="351675" y="185521"/>
                </a:lnTo>
                <a:lnTo>
                  <a:pt x="365182" y="167932"/>
                </a:lnTo>
                <a:lnTo>
                  <a:pt x="84505" y="167932"/>
                </a:lnTo>
                <a:lnTo>
                  <a:pt x="55359" y="124840"/>
                </a:lnTo>
                <a:lnTo>
                  <a:pt x="26568" y="124840"/>
                </a:lnTo>
                <a:lnTo>
                  <a:pt x="19735" y="118008"/>
                </a:lnTo>
                <a:lnTo>
                  <a:pt x="19735" y="23672"/>
                </a:lnTo>
                <a:lnTo>
                  <a:pt x="26568" y="16840"/>
                </a:lnTo>
                <a:lnTo>
                  <a:pt x="421233" y="16840"/>
                </a:lnTo>
                <a:lnTo>
                  <a:pt x="421233" y="4571"/>
                </a:lnTo>
                <a:lnTo>
                  <a:pt x="416661" y="0"/>
                </a:lnTo>
                <a:close/>
              </a:path>
              <a:path w="421639" h="186054">
                <a:moveTo>
                  <a:pt x="421233" y="16840"/>
                </a:moveTo>
                <a:lnTo>
                  <a:pt x="394639" y="16840"/>
                </a:lnTo>
                <a:lnTo>
                  <a:pt x="401459" y="23672"/>
                </a:lnTo>
                <a:lnTo>
                  <a:pt x="401459" y="118008"/>
                </a:lnTo>
                <a:lnTo>
                  <a:pt x="394639" y="124840"/>
                </a:lnTo>
                <a:lnTo>
                  <a:pt x="370395" y="124840"/>
                </a:lnTo>
                <a:lnTo>
                  <a:pt x="337311" y="167932"/>
                </a:lnTo>
                <a:lnTo>
                  <a:pt x="365182" y="167932"/>
                </a:lnTo>
                <a:lnTo>
                  <a:pt x="389445" y="136334"/>
                </a:lnTo>
                <a:lnTo>
                  <a:pt x="416661" y="136334"/>
                </a:lnTo>
                <a:lnTo>
                  <a:pt x="421233" y="131787"/>
                </a:lnTo>
                <a:lnTo>
                  <a:pt x="421233" y="168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830706" y="4752163"/>
            <a:ext cx="356870" cy="125730"/>
          </a:xfrm>
          <a:custGeom>
            <a:avLst/>
            <a:gdLst/>
            <a:ahLst/>
            <a:cxnLst/>
            <a:rect l="l" t="t" r="r" b="b"/>
            <a:pathLst>
              <a:path w="356869" h="125729">
                <a:moveTo>
                  <a:pt x="331698" y="82600"/>
                </a:moveTo>
                <a:lnTo>
                  <a:pt x="29667" y="82600"/>
                </a:lnTo>
                <a:lnTo>
                  <a:pt x="58813" y="125679"/>
                </a:lnTo>
                <a:lnTo>
                  <a:pt x="298615" y="125679"/>
                </a:lnTo>
                <a:lnTo>
                  <a:pt x="312123" y="108089"/>
                </a:lnTo>
                <a:lnTo>
                  <a:pt x="84836" y="108089"/>
                </a:lnTo>
                <a:lnTo>
                  <a:pt x="84836" y="91109"/>
                </a:lnTo>
                <a:lnTo>
                  <a:pt x="325163" y="91109"/>
                </a:lnTo>
                <a:lnTo>
                  <a:pt x="331698" y="82600"/>
                </a:lnTo>
                <a:close/>
              </a:path>
              <a:path w="356869" h="125729">
                <a:moveTo>
                  <a:pt x="127673" y="91109"/>
                </a:moveTo>
                <a:lnTo>
                  <a:pt x="101803" y="91109"/>
                </a:lnTo>
                <a:lnTo>
                  <a:pt x="101803" y="108089"/>
                </a:lnTo>
                <a:lnTo>
                  <a:pt x="127673" y="108089"/>
                </a:lnTo>
                <a:lnTo>
                  <a:pt x="127673" y="91109"/>
                </a:lnTo>
                <a:close/>
              </a:path>
              <a:path w="356869" h="125729">
                <a:moveTo>
                  <a:pt x="170561" y="91109"/>
                </a:moveTo>
                <a:lnTo>
                  <a:pt x="144640" y="91109"/>
                </a:lnTo>
                <a:lnTo>
                  <a:pt x="144640" y="108089"/>
                </a:lnTo>
                <a:lnTo>
                  <a:pt x="170561" y="108089"/>
                </a:lnTo>
                <a:lnTo>
                  <a:pt x="170561" y="91109"/>
                </a:lnTo>
                <a:close/>
              </a:path>
              <a:path w="356869" h="125729">
                <a:moveTo>
                  <a:pt x="213423" y="91109"/>
                </a:moveTo>
                <a:lnTo>
                  <a:pt x="187528" y="91109"/>
                </a:lnTo>
                <a:lnTo>
                  <a:pt x="187528" y="108089"/>
                </a:lnTo>
                <a:lnTo>
                  <a:pt x="213423" y="108089"/>
                </a:lnTo>
                <a:lnTo>
                  <a:pt x="213423" y="91109"/>
                </a:lnTo>
                <a:close/>
              </a:path>
              <a:path w="356869" h="125729">
                <a:moveTo>
                  <a:pt x="256273" y="91109"/>
                </a:moveTo>
                <a:lnTo>
                  <a:pt x="230390" y="91109"/>
                </a:lnTo>
                <a:lnTo>
                  <a:pt x="230390" y="108089"/>
                </a:lnTo>
                <a:lnTo>
                  <a:pt x="256273" y="108089"/>
                </a:lnTo>
                <a:lnTo>
                  <a:pt x="256273" y="91109"/>
                </a:lnTo>
                <a:close/>
              </a:path>
              <a:path w="356869" h="125729">
                <a:moveTo>
                  <a:pt x="325163" y="91109"/>
                </a:moveTo>
                <a:lnTo>
                  <a:pt x="273253" y="91109"/>
                </a:lnTo>
                <a:lnTo>
                  <a:pt x="273253" y="108089"/>
                </a:lnTo>
                <a:lnTo>
                  <a:pt x="312123" y="108089"/>
                </a:lnTo>
                <a:lnTo>
                  <a:pt x="325163" y="91109"/>
                </a:lnTo>
                <a:close/>
              </a:path>
              <a:path w="356869" h="125729">
                <a:moveTo>
                  <a:pt x="355168" y="0"/>
                </a:moveTo>
                <a:lnTo>
                  <a:pt x="1168" y="0"/>
                </a:lnTo>
                <a:lnTo>
                  <a:pt x="0" y="1155"/>
                </a:lnTo>
                <a:lnTo>
                  <a:pt x="0" y="81432"/>
                </a:lnTo>
                <a:lnTo>
                  <a:pt x="1168" y="82600"/>
                </a:lnTo>
                <a:lnTo>
                  <a:pt x="355168" y="82600"/>
                </a:lnTo>
                <a:lnTo>
                  <a:pt x="356323" y="81432"/>
                </a:lnTo>
                <a:lnTo>
                  <a:pt x="356323" y="73939"/>
                </a:lnTo>
                <a:lnTo>
                  <a:pt x="58928" y="73939"/>
                </a:lnTo>
                <a:lnTo>
                  <a:pt x="48475" y="50419"/>
                </a:lnTo>
                <a:lnTo>
                  <a:pt x="356323" y="50419"/>
                </a:lnTo>
                <a:lnTo>
                  <a:pt x="356323" y="38023"/>
                </a:lnTo>
                <a:lnTo>
                  <a:pt x="63385" y="38023"/>
                </a:lnTo>
                <a:lnTo>
                  <a:pt x="63385" y="21056"/>
                </a:lnTo>
                <a:lnTo>
                  <a:pt x="356323" y="21056"/>
                </a:lnTo>
                <a:lnTo>
                  <a:pt x="356323" y="1155"/>
                </a:lnTo>
                <a:lnTo>
                  <a:pt x="355168" y="0"/>
                </a:lnTo>
                <a:close/>
              </a:path>
              <a:path w="356869" h="125729">
                <a:moveTo>
                  <a:pt x="356323" y="50419"/>
                </a:moveTo>
                <a:lnTo>
                  <a:pt x="309587" y="50419"/>
                </a:lnTo>
                <a:lnTo>
                  <a:pt x="299148" y="73939"/>
                </a:lnTo>
                <a:lnTo>
                  <a:pt x="356323" y="73939"/>
                </a:lnTo>
                <a:lnTo>
                  <a:pt x="356323" y="50419"/>
                </a:lnTo>
                <a:close/>
              </a:path>
              <a:path w="356869" h="125729">
                <a:moveTo>
                  <a:pt x="106248" y="21056"/>
                </a:moveTo>
                <a:lnTo>
                  <a:pt x="80365" y="21056"/>
                </a:lnTo>
                <a:lnTo>
                  <a:pt x="80365" y="38023"/>
                </a:lnTo>
                <a:lnTo>
                  <a:pt x="106248" y="38023"/>
                </a:lnTo>
                <a:lnTo>
                  <a:pt x="106248" y="21056"/>
                </a:lnTo>
                <a:close/>
              </a:path>
              <a:path w="356869" h="125729">
                <a:moveTo>
                  <a:pt x="149110" y="21056"/>
                </a:moveTo>
                <a:lnTo>
                  <a:pt x="123228" y="21056"/>
                </a:lnTo>
                <a:lnTo>
                  <a:pt x="123228" y="38023"/>
                </a:lnTo>
                <a:lnTo>
                  <a:pt x="149110" y="38023"/>
                </a:lnTo>
                <a:lnTo>
                  <a:pt x="149110" y="21056"/>
                </a:lnTo>
                <a:close/>
              </a:path>
              <a:path w="356869" h="125729">
                <a:moveTo>
                  <a:pt x="191973" y="21056"/>
                </a:moveTo>
                <a:lnTo>
                  <a:pt x="166090" y="21056"/>
                </a:lnTo>
                <a:lnTo>
                  <a:pt x="166090" y="38023"/>
                </a:lnTo>
                <a:lnTo>
                  <a:pt x="191973" y="38023"/>
                </a:lnTo>
                <a:lnTo>
                  <a:pt x="191973" y="21056"/>
                </a:lnTo>
                <a:close/>
              </a:path>
              <a:path w="356869" h="125729">
                <a:moveTo>
                  <a:pt x="234861" y="21056"/>
                </a:moveTo>
                <a:lnTo>
                  <a:pt x="208940" y="21056"/>
                </a:lnTo>
                <a:lnTo>
                  <a:pt x="208940" y="38023"/>
                </a:lnTo>
                <a:lnTo>
                  <a:pt x="234861" y="38023"/>
                </a:lnTo>
                <a:lnTo>
                  <a:pt x="234861" y="21056"/>
                </a:lnTo>
                <a:close/>
              </a:path>
              <a:path w="356869" h="125729">
                <a:moveTo>
                  <a:pt x="277723" y="21056"/>
                </a:moveTo>
                <a:lnTo>
                  <a:pt x="251828" y="21056"/>
                </a:lnTo>
                <a:lnTo>
                  <a:pt x="251828" y="38023"/>
                </a:lnTo>
                <a:lnTo>
                  <a:pt x="277723" y="38023"/>
                </a:lnTo>
                <a:lnTo>
                  <a:pt x="277723" y="21056"/>
                </a:lnTo>
                <a:close/>
              </a:path>
              <a:path w="356869" h="125729">
                <a:moveTo>
                  <a:pt x="356323" y="21056"/>
                </a:moveTo>
                <a:lnTo>
                  <a:pt x="294690" y="21056"/>
                </a:lnTo>
                <a:lnTo>
                  <a:pt x="294690" y="38023"/>
                </a:lnTo>
                <a:lnTo>
                  <a:pt x="356323" y="38023"/>
                </a:lnTo>
                <a:lnTo>
                  <a:pt x="356323" y="210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035122" y="4937400"/>
            <a:ext cx="114935" cy="61594"/>
          </a:xfrm>
          <a:custGeom>
            <a:avLst/>
            <a:gdLst/>
            <a:ahLst/>
            <a:cxnLst/>
            <a:rect l="l" t="t" r="r" b="b"/>
            <a:pathLst>
              <a:path w="114935" h="61595">
                <a:moveTo>
                  <a:pt x="113049" y="15798"/>
                </a:moveTo>
                <a:lnTo>
                  <a:pt x="90982" y="15798"/>
                </a:lnTo>
                <a:lnTo>
                  <a:pt x="90982" y="61594"/>
                </a:lnTo>
                <a:lnTo>
                  <a:pt x="114236" y="61594"/>
                </a:lnTo>
                <a:lnTo>
                  <a:pt x="114330" y="60578"/>
                </a:lnTo>
                <a:lnTo>
                  <a:pt x="114422" y="20661"/>
                </a:lnTo>
                <a:lnTo>
                  <a:pt x="113049" y="15798"/>
                </a:lnTo>
                <a:close/>
              </a:path>
              <a:path w="114935" h="61595">
                <a:moveTo>
                  <a:pt x="546" y="0"/>
                </a:moveTo>
                <a:lnTo>
                  <a:pt x="0" y="800"/>
                </a:lnTo>
                <a:lnTo>
                  <a:pt x="175" y="59664"/>
                </a:lnTo>
                <a:lnTo>
                  <a:pt x="254" y="61569"/>
                </a:lnTo>
                <a:lnTo>
                  <a:pt x="23571" y="61569"/>
                </a:lnTo>
                <a:lnTo>
                  <a:pt x="23571" y="15798"/>
                </a:lnTo>
                <a:lnTo>
                  <a:pt x="113049" y="15798"/>
                </a:lnTo>
                <a:lnTo>
                  <a:pt x="110222" y="5778"/>
                </a:lnTo>
                <a:lnTo>
                  <a:pt x="98824" y="146"/>
                </a:lnTo>
                <a:lnTo>
                  <a:pt x="96989" y="76"/>
                </a:lnTo>
                <a:lnTo>
                  <a:pt x="546" y="0"/>
                </a:lnTo>
                <a:close/>
              </a:path>
              <a:path w="114935" h="61595">
                <a:moveTo>
                  <a:pt x="68884" y="15798"/>
                </a:moveTo>
                <a:lnTo>
                  <a:pt x="45669" y="15798"/>
                </a:lnTo>
                <a:lnTo>
                  <a:pt x="45669" y="61569"/>
                </a:lnTo>
                <a:lnTo>
                  <a:pt x="68884" y="61569"/>
                </a:lnTo>
                <a:lnTo>
                  <a:pt x="68884" y="157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935020" y="4937464"/>
            <a:ext cx="90805" cy="62230"/>
          </a:xfrm>
          <a:custGeom>
            <a:avLst/>
            <a:gdLst/>
            <a:ahLst/>
            <a:cxnLst/>
            <a:rect l="l" t="t" r="r" b="b"/>
            <a:pathLst>
              <a:path w="90805" h="62229">
                <a:moveTo>
                  <a:pt x="23063" y="25234"/>
                </a:moveTo>
                <a:lnTo>
                  <a:pt x="0" y="25234"/>
                </a:lnTo>
                <a:lnTo>
                  <a:pt x="0" y="61467"/>
                </a:lnTo>
                <a:lnTo>
                  <a:pt x="1803" y="61633"/>
                </a:lnTo>
                <a:lnTo>
                  <a:pt x="66157" y="61633"/>
                </a:lnTo>
                <a:lnTo>
                  <a:pt x="83029" y="58176"/>
                </a:lnTo>
                <a:lnTo>
                  <a:pt x="90041" y="48851"/>
                </a:lnTo>
                <a:lnTo>
                  <a:pt x="90120" y="45973"/>
                </a:lnTo>
                <a:lnTo>
                  <a:pt x="23063" y="45973"/>
                </a:lnTo>
                <a:lnTo>
                  <a:pt x="23063" y="25234"/>
                </a:lnTo>
                <a:close/>
              </a:path>
              <a:path w="90805" h="62229">
                <a:moveTo>
                  <a:pt x="0" y="0"/>
                </a:moveTo>
                <a:lnTo>
                  <a:pt x="0" y="15493"/>
                </a:lnTo>
                <a:lnTo>
                  <a:pt x="66992" y="15493"/>
                </a:lnTo>
                <a:lnTo>
                  <a:pt x="66992" y="45973"/>
                </a:lnTo>
                <a:lnTo>
                  <a:pt x="90120" y="45973"/>
                </a:lnTo>
                <a:lnTo>
                  <a:pt x="90436" y="34505"/>
                </a:lnTo>
                <a:lnTo>
                  <a:pt x="90524" y="22703"/>
                </a:lnTo>
                <a:lnTo>
                  <a:pt x="86875" y="6704"/>
                </a:lnTo>
                <a:lnTo>
                  <a:pt x="76560" y="297"/>
                </a:lnTo>
                <a:lnTo>
                  <a:pt x="72770" y="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900302" y="4988102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>
                <a:moveTo>
                  <a:pt x="0" y="0"/>
                </a:moveTo>
                <a:lnTo>
                  <a:pt x="24295" y="0"/>
                </a:lnTo>
              </a:path>
            </a:pathLst>
          </a:custGeom>
          <a:ln w="2165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834478" y="4988553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>
                <a:moveTo>
                  <a:pt x="0" y="0"/>
                </a:moveTo>
                <a:lnTo>
                  <a:pt x="23990" y="0"/>
                </a:lnTo>
              </a:path>
            </a:pathLst>
          </a:custGeom>
          <a:ln w="2158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834478" y="4970138"/>
            <a:ext cx="90170" cy="0"/>
          </a:xfrm>
          <a:custGeom>
            <a:avLst/>
            <a:gdLst/>
            <a:ahLst/>
            <a:cxnLst/>
            <a:rect l="l" t="t" r="r" b="b"/>
            <a:pathLst>
              <a:path w="90169">
                <a:moveTo>
                  <a:pt x="0" y="0"/>
                </a:moveTo>
                <a:lnTo>
                  <a:pt x="90119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834478" y="4949818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>
                <a:moveTo>
                  <a:pt x="0" y="0"/>
                </a:moveTo>
                <a:lnTo>
                  <a:pt x="23812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900201" y="494993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>
                <a:moveTo>
                  <a:pt x="0" y="0"/>
                </a:moveTo>
                <a:lnTo>
                  <a:pt x="24396" y="0"/>
                </a:lnTo>
              </a:path>
            </a:pathLst>
          </a:custGeom>
          <a:ln w="24968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171310" y="4937722"/>
            <a:ext cx="0" cy="61594"/>
          </a:xfrm>
          <a:custGeom>
            <a:avLst/>
            <a:gdLst/>
            <a:ahLst/>
            <a:cxnLst/>
            <a:rect l="l" t="t" r="r" b="b"/>
            <a:pathLst>
              <a:path h="61595">
                <a:moveTo>
                  <a:pt x="0" y="0"/>
                </a:moveTo>
                <a:lnTo>
                  <a:pt x="0" y="61150"/>
                </a:lnTo>
              </a:path>
            </a:pathLst>
          </a:custGeom>
          <a:ln w="2391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37261" y="7250747"/>
          <a:ext cx="3329304" cy="2922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0644"/>
                <a:gridCol w="2263758"/>
              </a:tblGrid>
              <a:tr h="216026">
                <a:tc gridSpan="2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System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179955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Memory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p to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96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GB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SO-DIMM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DDR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56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MHz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735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Storage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 x M.2 (2242/2280)PCIE4.0 x4 &amp; SATA  SSD;   </a:t>
                      </a:r>
                      <a:endParaRPr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 x M.2 (2280)PCIE4.0 x1 for SSD</a:t>
                      </a:r>
                      <a:endParaRPr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TPM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Optional:</a:t>
                      </a:r>
                      <a:r>
                        <a:rPr sz="700" spc="-1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TPM2.0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579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30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atchdo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700" b="1" spc="-1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imer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6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641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Aut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 Power 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6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9983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RTC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Set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p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independentl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ever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700" spc="-5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a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wee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k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 a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cycle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53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Rem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 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35751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Power 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Requirement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143954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jack/80pi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n JAE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DC-IN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 V~19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V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6509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Dimensions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mm x </a:t>
                      </a:r>
                      <a:r>
                        <a:rPr sz="700" spc="-5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9 mm 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mm (7.87”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4.69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” 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1.18”)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53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Construction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Metal, Black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2624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Operating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System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Windows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(64bit)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/Linux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Ubunt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 (64bit)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688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Operating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5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emperature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0°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 ~45°C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(32°F~</a:t>
                      </a:r>
                      <a:r>
                        <a:rPr sz="700" spc="-5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13°F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)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@0.7m/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Air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Flow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58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Humidity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95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% @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45°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 (non-condensing)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9983">
                <a:tc>
                  <a:txBody>
                    <a:bodyPr/>
                    <a:lstStyle/>
                    <a:p>
                      <a:pPr marL="2794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Certifications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CE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FCC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Clas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 B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/>
          <p:cNvSpPr/>
          <p:nvPr/>
        </p:nvSpPr>
        <p:spPr>
          <a:xfrm>
            <a:off x="4686663" y="4715192"/>
            <a:ext cx="361950" cy="87630"/>
          </a:xfrm>
          <a:custGeom>
            <a:avLst/>
            <a:gdLst/>
            <a:ahLst/>
            <a:cxnLst/>
            <a:rect l="l" t="t" r="r" b="b"/>
            <a:pathLst>
              <a:path w="361950" h="87629">
                <a:moveTo>
                  <a:pt x="305878" y="28930"/>
                </a:moveTo>
                <a:lnTo>
                  <a:pt x="185320" y="28930"/>
                </a:lnTo>
                <a:lnTo>
                  <a:pt x="198279" y="29523"/>
                </a:lnTo>
                <a:lnTo>
                  <a:pt x="211402" y="30727"/>
                </a:lnTo>
                <a:lnTo>
                  <a:pt x="250870" y="38664"/>
                </a:lnTo>
                <a:lnTo>
                  <a:pt x="297318" y="57068"/>
                </a:lnTo>
                <a:lnTo>
                  <a:pt x="331228" y="78614"/>
                </a:lnTo>
                <a:lnTo>
                  <a:pt x="339764" y="84861"/>
                </a:lnTo>
                <a:lnTo>
                  <a:pt x="343027" y="87196"/>
                </a:lnTo>
                <a:lnTo>
                  <a:pt x="361848" y="66927"/>
                </a:lnTo>
                <a:lnTo>
                  <a:pt x="361607" y="65314"/>
                </a:lnTo>
                <a:lnTo>
                  <a:pt x="325860" y="39826"/>
                </a:lnTo>
                <a:lnTo>
                  <a:pt x="314650" y="33423"/>
                </a:lnTo>
                <a:lnTo>
                  <a:pt x="305878" y="28930"/>
                </a:lnTo>
                <a:close/>
              </a:path>
              <a:path w="361950" h="87629">
                <a:moveTo>
                  <a:pt x="191777" y="0"/>
                </a:moveTo>
                <a:lnTo>
                  <a:pt x="150026" y="1400"/>
                </a:lnTo>
                <a:lnTo>
                  <a:pt x="111298" y="8801"/>
                </a:lnTo>
                <a:lnTo>
                  <a:pt x="73640" y="20999"/>
                </a:lnTo>
                <a:lnTo>
                  <a:pt x="29710" y="43207"/>
                </a:lnTo>
                <a:lnTo>
                  <a:pt x="0" y="66038"/>
                </a:lnTo>
                <a:lnTo>
                  <a:pt x="2070" y="68489"/>
                </a:lnTo>
                <a:lnTo>
                  <a:pt x="6438" y="73734"/>
                </a:lnTo>
                <a:lnTo>
                  <a:pt x="15214" y="84161"/>
                </a:lnTo>
                <a:lnTo>
                  <a:pt x="17297" y="86663"/>
                </a:lnTo>
                <a:lnTo>
                  <a:pt x="18732" y="86764"/>
                </a:lnTo>
                <a:lnTo>
                  <a:pt x="53718" y="62675"/>
                </a:lnTo>
                <a:lnTo>
                  <a:pt x="99238" y="41860"/>
                </a:lnTo>
                <a:lnTo>
                  <a:pt x="147432" y="30810"/>
                </a:lnTo>
                <a:lnTo>
                  <a:pt x="305878" y="28930"/>
                </a:lnTo>
                <a:lnTo>
                  <a:pt x="303242" y="27580"/>
                </a:lnTo>
                <a:lnTo>
                  <a:pt x="267841" y="13398"/>
                </a:lnTo>
                <a:lnTo>
                  <a:pt x="230682" y="4214"/>
                </a:lnTo>
                <a:lnTo>
                  <a:pt x="204938" y="854"/>
                </a:lnTo>
                <a:lnTo>
                  <a:pt x="1917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734321" y="4787729"/>
            <a:ext cx="267970" cy="71120"/>
          </a:xfrm>
          <a:custGeom>
            <a:avLst/>
            <a:gdLst/>
            <a:ahLst/>
            <a:cxnLst/>
            <a:rect l="l" t="t" r="r" b="b"/>
            <a:pathLst>
              <a:path w="267970" h="71120">
                <a:moveTo>
                  <a:pt x="128744" y="0"/>
                </a:moveTo>
                <a:lnTo>
                  <a:pt x="79327" y="7188"/>
                </a:lnTo>
                <a:lnTo>
                  <a:pt x="43358" y="20558"/>
                </a:lnTo>
                <a:lnTo>
                  <a:pt x="242" y="48621"/>
                </a:lnTo>
                <a:lnTo>
                  <a:pt x="0" y="50251"/>
                </a:lnTo>
                <a:lnTo>
                  <a:pt x="2082" y="52727"/>
                </a:lnTo>
                <a:lnTo>
                  <a:pt x="6261" y="57769"/>
                </a:lnTo>
                <a:lnTo>
                  <a:pt x="17475" y="71092"/>
                </a:lnTo>
                <a:lnTo>
                  <a:pt x="18453" y="71130"/>
                </a:lnTo>
                <a:lnTo>
                  <a:pt x="21831" y="68475"/>
                </a:lnTo>
                <a:lnTo>
                  <a:pt x="32445" y="60584"/>
                </a:lnTo>
                <a:lnTo>
                  <a:pt x="77324" y="37720"/>
                </a:lnTo>
                <a:lnTo>
                  <a:pt x="126055" y="28860"/>
                </a:lnTo>
                <a:lnTo>
                  <a:pt x="239220" y="28846"/>
                </a:lnTo>
                <a:lnTo>
                  <a:pt x="231394" y="24277"/>
                </a:lnTo>
                <a:lnTo>
                  <a:pt x="196273" y="9330"/>
                </a:lnTo>
                <a:lnTo>
                  <a:pt x="158714" y="1244"/>
                </a:lnTo>
                <a:lnTo>
                  <a:pt x="145656" y="62"/>
                </a:lnTo>
                <a:lnTo>
                  <a:pt x="128744" y="0"/>
                </a:lnTo>
                <a:close/>
              </a:path>
              <a:path w="267970" h="71120">
                <a:moveTo>
                  <a:pt x="239220" y="28846"/>
                </a:moveTo>
                <a:lnTo>
                  <a:pt x="138836" y="28846"/>
                </a:lnTo>
                <a:lnTo>
                  <a:pt x="151855" y="29716"/>
                </a:lnTo>
                <a:lnTo>
                  <a:pt x="166185" y="32035"/>
                </a:lnTo>
                <a:lnTo>
                  <a:pt x="204060" y="43384"/>
                </a:lnTo>
                <a:lnTo>
                  <a:pt x="245719" y="68655"/>
                </a:lnTo>
                <a:lnTo>
                  <a:pt x="248653" y="71015"/>
                </a:lnTo>
                <a:lnTo>
                  <a:pt x="249974" y="70927"/>
                </a:lnTo>
                <a:lnTo>
                  <a:pt x="256374" y="63357"/>
                </a:lnTo>
                <a:lnTo>
                  <a:pt x="267525" y="50010"/>
                </a:lnTo>
                <a:lnTo>
                  <a:pt x="267461" y="48892"/>
                </a:lnTo>
                <a:lnTo>
                  <a:pt x="264058" y="46149"/>
                </a:lnTo>
                <a:lnTo>
                  <a:pt x="253444" y="38085"/>
                </a:lnTo>
                <a:lnTo>
                  <a:pt x="242556" y="30795"/>
                </a:lnTo>
                <a:lnTo>
                  <a:pt x="239220" y="288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781778" y="4859840"/>
            <a:ext cx="172720" cy="55880"/>
          </a:xfrm>
          <a:custGeom>
            <a:avLst/>
            <a:gdLst/>
            <a:ahLst/>
            <a:cxnLst/>
            <a:rect l="l" t="t" r="r" b="b"/>
            <a:pathLst>
              <a:path w="172720" h="55879">
                <a:moveTo>
                  <a:pt x="84856" y="0"/>
                </a:moveTo>
                <a:lnTo>
                  <a:pt x="46885" y="6142"/>
                </a:lnTo>
                <a:lnTo>
                  <a:pt x="12704" y="23083"/>
                </a:lnTo>
                <a:lnTo>
                  <a:pt x="0" y="33070"/>
                </a:lnTo>
                <a:lnTo>
                  <a:pt x="24" y="34708"/>
                </a:lnTo>
                <a:lnTo>
                  <a:pt x="1930" y="37007"/>
                </a:lnTo>
                <a:lnTo>
                  <a:pt x="17322" y="55320"/>
                </a:lnTo>
                <a:lnTo>
                  <a:pt x="18529" y="55396"/>
                </a:lnTo>
                <a:lnTo>
                  <a:pt x="21488" y="52945"/>
                </a:lnTo>
                <a:lnTo>
                  <a:pt x="32084" y="45158"/>
                </a:lnTo>
                <a:lnTo>
                  <a:pt x="77973" y="29331"/>
                </a:lnTo>
                <a:lnTo>
                  <a:pt x="90311" y="29200"/>
                </a:lnTo>
                <a:lnTo>
                  <a:pt x="167791" y="29200"/>
                </a:lnTo>
                <a:lnTo>
                  <a:pt x="157935" y="21861"/>
                </a:lnTo>
                <a:lnTo>
                  <a:pt x="123425" y="5500"/>
                </a:lnTo>
                <a:lnTo>
                  <a:pt x="98170" y="641"/>
                </a:lnTo>
                <a:lnTo>
                  <a:pt x="84856" y="0"/>
                </a:lnTo>
                <a:close/>
              </a:path>
              <a:path w="172720" h="55879">
                <a:moveTo>
                  <a:pt x="167791" y="29200"/>
                </a:moveTo>
                <a:lnTo>
                  <a:pt x="90311" y="29200"/>
                </a:lnTo>
                <a:lnTo>
                  <a:pt x="102989" y="30597"/>
                </a:lnTo>
                <a:lnTo>
                  <a:pt x="118129" y="34773"/>
                </a:lnTo>
                <a:lnTo>
                  <a:pt x="130473" y="39648"/>
                </a:lnTo>
                <a:lnTo>
                  <a:pt x="140734" y="45298"/>
                </a:lnTo>
                <a:lnTo>
                  <a:pt x="149625" y="51798"/>
                </a:lnTo>
                <a:lnTo>
                  <a:pt x="153593" y="55168"/>
                </a:lnTo>
                <a:lnTo>
                  <a:pt x="155232" y="55168"/>
                </a:lnTo>
                <a:lnTo>
                  <a:pt x="157090" y="52945"/>
                </a:lnTo>
                <a:lnTo>
                  <a:pt x="166319" y="42036"/>
                </a:lnTo>
                <a:lnTo>
                  <a:pt x="170929" y="36448"/>
                </a:lnTo>
                <a:lnTo>
                  <a:pt x="172347" y="34773"/>
                </a:lnTo>
                <a:lnTo>
                  <a:pt x="172237" y="33070"/>
                </a:lnTo>
                <a:lnTo>
                  <a:pt x="169964" y="30885"/>
                </a:lnTo>
                <a:lnTo>
                  <a:pt x="168554" y="29768"/>
                </a:lnTo>
                <a:lnTo>
                  <a:pt x="167791" y="29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844819" y="4929111"/>
            <a:ext cx="48260" cy="50800"/>
          </a:xfrm>
          <a:custGeom>
            <a:avLst/>
            <a:gdLst/>
            <a:ahLst/>
            <a:cxnLst/>
            <a:rect l="l" t="t" r="r" b="b"/>
            <a:pathLst>
              <a:path w="48260" h="50800">
                <a:moveTo>
                  <a:pt x="22802" y="0"/>
                </a:moveTo>
                <a:lnTo>
                  <a:pt x="9327" y="3798"/>
                </a:lnTo>
                <a:lnTo>
                  <a:pt x="0" y="13765"/>
                </a:lnTo>
                <a:lnTo>
                  <a:pt x="477" y="31761"/>
                </a:lnTo>
                <a:lnTo>
                  <a:pt x="5818" y="43789"/>
                </a:lnTo>
                <a:lnTo>
                  <a:pt x="14681" y="50227"/>
                </a:lnTo>
                <a:lnTo>
                  <a:pt x="31482" y="48412"/>
                </a:lnTo>
                <a:lnTo>
                  <a:pt x="42618" y="41485"/>
                </a:lnTo>
                <a:lnTo>
                  <a:pt x="47998" y="30970"/>
                </a:lnTo>
                <a:lnTo>
                  <a:pt x="45272" y="15215"/>
                </a:lnTo>
                <a:lnTo>
                  <a:pt x="37183" y="4710"/>
                </a:lnTo>
                <a:lnTo>
                  <a:pt x="25439" y="141"/>
                </a:lnTo>
                <a:lnTo>
                  <a:pt x="228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520557" y="3476196"/>
            <a:ext cx="6521734" cy="1006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PC61</a:t>
            </a:r>
            <a:r>
              <a:rPr lang="en-US" spc="-5" dirty="0"/>
              <a:t>5</a:t>
            </a:r>
            <a:endParaRPr lang="en-US" spc="-5" dirty="0"/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2000" b="1" spc="-5" dirty="0">
                <a:solidFill>
                  <a:srgbClr val="59BFED"/>
                </a:solidFill>
                <a:latin typeface="Arial"/>
                <a:cs typeface="Arial"/>
              </a:rPr>
              <a:t>Meteor/Arrow</a:t>
            </a:r>
            <a:r>
              <a:rPr sz="2000" b="1" spc="-5" dirty="0">
                <a:solidFill>
                  <a:srgbClr val="59BFE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59BFED"/>
                </a:solidFill>
                <a:latin typeface="Arial"/>
                <a:cs typeface="Arial"/>
              </a:rPr>
              <a:t>L</a:t>
            </a:r>
            <a:r>
              <a:rPr lang="en-US" sz="2000" b="1" dirty="0">
                <a:solidFill>
                  <a:srgbClr val="59BFED"/>
                </a:solidFill>
                <a:latin typeface="Arial"/>
                <a:cs typeface="Arial"/>
              </a:rPr>
              <a:t>ake</a:t>
            </a:r>
            <a:r>
              <a:rPr sz="2000" b="1" spc="-5" dirty="0">
                <a:solidFill>
                  <a:srgbClr val="59BFED"/>
                </a:solidFill>
                <a:latin typeface="Arial"/>
                <a:cs typeface="Arial"/>
              </a:rPr>
              <a:t> OPS WITH MOBILE CPU</a:t>
            </a:r>
            <a:endParaRPr sz="2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76945" y="5075975"/>
            <a:ext cx="1316355" cy="252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7945">
              <a:lnSpc>
                <a:spcPct val="119000"/>
              </a:lnSpc>
            </a:pP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JAE support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 HDMI/D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7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output 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x </a:t>
            </a:r>
            <a:r>
              <a:rPr lang="en-US" sz="700" dirty="0">
                <a:solidFill>
                  <a:srgbClr val="FFFFFF"/>
                </a:solidFill>
                <a:latin typeface="Arial"/>
                <a:cs typeface="Arial"/>
              </a:rPr>
              <a:t>DP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 (5120 x 2880 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@6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0 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Hz)</a:t>
            </a:r>
            <a:endParaRPr sz="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56748" y="5075975"/>
            <a:ext cx="102235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Wi-Fi/BT</a:t>
            </a:r>
            <a:r>
              <a:rPr sz="7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module</a:t>
            </a:r>
            <a:endParaRPr sz="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08355" y="5076825"/>
            <a:ext cx="920115" cy="252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445">
              <a:lnSpc>
                <a:spcPct val="119000"/>
              </a:lnSpc>
            </a:pP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Intel® Core™ Ultra Series </a:t>
            </a:r>
            <a:r>
              <a:rPr lang="en-US" sz="700" dirty="0">
                <a:solidFill>
                  <a:srgbClr val="FFFFFF"/>
                </a:solidFill>
                <a:latin typeface="Arial"/>
                <a:cs typeface="Arial"/>
              </a:rPr>
              <a:t>1/2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processors</a:t>
            </a:r>
            <a:endParaRPr sz="7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26023" y="5077297"/>
            <a:ext cx="1288415" cy="114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Optional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Inte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600" spc="7" baseline="35000" dirty="0">
                <a:solidFill>
                  <a:srgbClr val="FFFFFF"/>
                </a:solidFill>
                <a:latin typeface="Arial"/>
                <a:cs typeface="Arial"/>
              </a:rPr>
              <a:t>®</a:t>
            </a:r>
            <a:r>
              <a:rPr sz="600" baseline="35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44" baseline="35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vPr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600" spc="7" baseline="35000" dirty="0">
                <a:solidFill>
                  <a:srgbClr val="FFFFFF"/>
                </a:solidFill>
                <a:latin typeface="Arial"/>
                <a:cs typeface="Arial"/>
              </a:rPr>
              <a:t>®</a:t>
            </a:r>
            <a:r>
              <a:rPr sz="600" baseline="35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44" baseline="35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technology</a:t>
            </a:r>
            <a:endParaRPr sz="7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958171" y="4696155"/>
            <a:ext cx="623374" cy="319797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337261" y="5592940"/>
          <a:ext cx="3329304" cy="1474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0644"/>
                <a:gridCol w="2263758"/>
              </a:tblGrid>
              <a:tr h="216001">
                <a:tc gridSpan="2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CPU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537564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CPU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86460" algn="just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125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processor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U7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processor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25H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processor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l</a:t>
                      </a:r>
                      <a:r>
                        <a:rPr sz="7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® </a:t>
                      </a:r>
                      <a:r>
                        <a:rPr sz="7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e</a:t>
                      </a:r>
                      <a:r>
                        <a:rPr sz="7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TM </a:t>
                      </a:r>
                      <a:r>
                        <a:rPr sz="7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U7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55H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processor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9138">
                <a:tc>
                  <a:txBody>
                    <a:bodyPr/>
                    <a:lstStyle/>
                    <a:p>
                      <a:pPr marL="2794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Chipset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SoC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08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otal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Cores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Core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 /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Core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 /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Cores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0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otal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Threads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/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700" spc="-5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0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TDP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 W</a:t>
                      </a: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/28 W</a:t>
                      </a:r>
                      <a:endParaRPr lang="en-US"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3909288" y="7250747"/>
          <a:ext cx="3324225" cy="1179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376"/>
                <a:gridCol w="2162026"/>
              </a:tblGrid>
              <a:tr h="216001">
                <a:tc grid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Display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239395">
                <a:tc>
                  <a:txBody>
                    <a:bodyPr/>
                    <a:lstStyle/>
                    <a:p>
                      <a:pPr marL="5715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GPU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 marR="102235" indent="-635">
                        <a:lnSpc>
                          <a:spcPct val="171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Intel® Arc™ graphics</a:t>
                      </a:r>
                      <a:endParaRPr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364926">
                <a:tc>
                  <a:txBody>
                    <a:bodyPr/>
                    <a:lstStyle/>
                    <a:p>
                      <a:pPr marL="5715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Graphic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Engine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 marR="48006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DirectX12.1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OpenGL4.6,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OpenCL3.0 Intel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Quick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Sync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ideo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9437">
                <a:tc>
                  <a:txBody>
                    <a:bodyPr/>
                    <a:lstStyle/>
                    <a:p>
                      <a:pPr marL="5715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Displa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y Interface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HDM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 (Max.4096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216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@6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0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Hz)</a:t>
                      </a:r>
                      <a:endParaRPr sz="700" spc="-5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  <a:p>
                      <a:pPr marL="19431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 x DP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(Max.4096 x 2160 @60 Hz)</a:t>
                      </a:r>
                      <a:endParaRPr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07">
                <a:tc>
                  <a:txBody>
                    <a:bodyPr/>
                    <a:lstStyle/>
                    <a:p>
                      <a:pPr marL="5715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JA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E Interface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DP/HDM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 (Max.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5120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x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2880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@60Hz)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3909695" y="8872994"/>
          <a:ext cx="3324225" cy="1246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1573"/>
                <a:gridCol w="2162829"/>
              </a:tblGrid>
              <a:tr h="216026">
                <a:tc gridSpan="2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I/O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interface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31115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USB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 indent="-73660" defTabSz="-635">
                        <a:lnSpc>
                          <a:spcPct val="150000"/>
                        </a:lnSpc>
                        <a:buAutoNum type="arabicPlain"/>
                        <a:tabLst>
                          <a:tab pos="269240" algn="l"/>
                        </a:tabLst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US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700" spc="-1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ype-C3.2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Gen</a:t>
                      </a: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68605" indent="-73660" defTabSz="-635">
                        <a:lnSpc>
                          <a:spcPct val="150000"/>
                        </a:lnSpc>
                        <a:spcBef>
                          <a:spcPts val="600"/>
                        </a:spcBef>
                        <a:buAutoNum type="arabicPlain"/>
                        <a:tabLst>
                          <a:tab pos="269240" algn="l"/>
                        </a:tabLst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USB3.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 Gen</a:t>
                      </a: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USB2.0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701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Serial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Port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4947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Audio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MIC-IN, 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AUDIO-OUT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9983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Button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Power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on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CLR-CMOS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603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Antenna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Connecto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r for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Wi-Fi/BT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3910088" y="5590286"/>
          <a:ext cx="3329304" cy="112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1180"/>
                <a:gridCol w="2163222"/>
              </a:tblGrid>
              <a:tr h="216001">
                <a:tc gridSpan="2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Network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18194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Networ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k 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Controller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i219L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M Gigabit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Ethernet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8295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Ethernet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Interface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RJ45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364009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10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i-Fi/BT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 marR="61976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E-Key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M.2 (2230)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Wi-Fi/BT Support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Wi-Fi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6E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Wi-Fi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(CN</a:t>
                      </a:r>
                      <a:r>
                        <a:rPr sz="700" spc="-1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230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Mobile 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Network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NA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41852" y="10137524"/>
            <a:ext cx="11557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solidFill>
                  <a:srgbClr val="FFFFFF"/>
                </a:solidFill>
                <a:latin typeface="Arial"/>
                <a:cs typeface="Arial"/>
                <a:hlinkClick r:id="rId1"/>
              </a:rPr>
              <a:t>ww</a:t>
            </a:r>
            <a:r>
              <a:rPr sz="1000" spc="-55" dirty="0">
                <a:solidFill>
                  <a:srgbClr val="FFFFFF"/>
                </a:solidFill>
                <a:latin typeface="Arial"/>
                <a:cs typeface="Arial"/>
                <a:hlinkClick r:id="rId1"/>
              </a:rPr>
              <a:t>w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  <a:hlinkClick r:id="rId1"/>
              </a:rPr>
              <a:t>.giadatech.com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36326" y="9627390"/>
            <a:ext cx="586991" cy="1908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040720" y="9636952"/>
            <a:ext cx="118110" cy="95885"/>
          </a:xfrm>
          <a:custGeom>
            <a:avLst/>
            <a:gdLst/>
            <a:ahLst/>
            <a:cxnLst/>
            <a:rect l="l" t="t" r="r" b="b"/>
            <a:pathLst>
              <a:path w="118110" h="95884">
                <a:moveTo>
                  <a:pt x="117640" y="0"/>
                </a:moveTo>
                <a:lnTo>
                  <a:pt x="0" y="16421"/>
                </a:lnTo>
                <a:lnTo>
                  <a:pt x="0" y="95618"/>
                </a:lnTo>
                <a:lnTo>
                  <a:pt x="117640" y="95618"/>
                </a:lnTo>
                <a:lnTo>
                  <a:pt x="117640" y="0"/>
                </a:lnTo>
                <a:close/>
              </a:path>
            </a:pathLst>
          </a:custGeom>
          <a:solidFill>
            <a:srgbClr val="13B5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950784" y="9654211"/>
            <a:ext cx="84455" cy="78740"/>
          </a:xfrm>
          <a:custGeom>
            <a:avLst/>
            <a:gdLst/>
            <a:ahLst/>
            <a:cxnLst/>
            <a:rect l="l" t="t" r="r" b="b"/>
            <a:pathLst>
              <a:path w="84454" h="78740">
                <a:moveTo>
                  <a:pt x="83870" y="0"/>
                </a:moveTo>
                <a:lnTo>
                  <a:pt x="0" y="11696"/>
                </a:lnTo>
                <a:lnTo>
                  <a:pt x="0" y="78359"/>
                </a:lnTo>
                <a:lnTo>
                  <a:pt x="83870" y="78359"/>
                </a:lnTo>
                <a:lnTo>
                  <a:pt x="83870" y="0"/>
                </a:lnTo>
                <a:close/>
              </a:path>
            </a:pathLst>
          </a:custGeom>
          <a:solidFill>
            <a:srgbClr val="13B5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040720" y="9738027"/>
            <a:ext cx="118110" cy="95885"/>
          </a:xfrm>
          <a:custGeom>
            <a:avLst/>
            <a:gdLst/>
            <a:ahLst/>
            <a:cxnLst/>
            <a:rect l="l" t="t" r="r" b="b"/>
            <a:pathLst>
              <a:path w="118110" h="95884">
                <a:moveTo>
                  <a:pt x="117640" y="0"/>
                </a:moveTo>
                <a:lnTo>
                  <a:pt x="0" y="0"/>
                </a:lnTo>
                <a:lnTo>
                  <a:pt x="0" y="81254"/>
                </a:lnTo>
                <a:lnTo>
                  <a:pt x="117640" y="95631"/>
                </a:lnTo>
                <a:lnTo>
                  <a:pt x="117640" y="0"/>
                </a:lnTo>
                <a:close/>
              </a:path>
            </a:pathLst>
          </a:custGeom>
          <a:solidFill>
            <a:srgbClr val="13B5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50784" y="9738027"/>
            <a:ext cx="84455" cy="80645"/>
          </a:xfrm>
          <a:custGeom>
            <a:avLst/>
            <a:gdLst/>
            <a:ahLst/>
            <a:cxnLst/>
            <a:rect l="l" t="t" r="r" b="b"/>
            <a:pathLst>
              <a:path w="84454" h="80645">
                <a:moveTo>
                  <a:pt x="83870" y="0"/>
                </a:moveTo>
                <a:lnTo>
                  <a:pt x="0" y="0"/>
                </a:lnTo>
                <a:lnTo>
                  <a:pt x="0" y="70294"/>
                </a:lnTo>
                <a:lnTo>
                  <a:pt x="83870" y="80530"/>
                </a:lnTo>
                <a:lnTo>
                  <a:pt x="83870" y="0"/>
                </a:lnTo>
                <a:close/>
              </a:path>
            </a:pathLst>
          </a:custGeom>
          <a:solidFill>
            <a:srgbClr val="13B5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131154" y="9650762"/>
            <a:ext cx="91440" cy="182880"/>
          </a:xfrm>
          <a:custGeom>
            <a:avLst/>
            <a:gdLst/>
            <a:ahLst/>
            <a:cxnLst/>
            <a:rect l="l" t="t" r="r" b="b"/>
            <a:pathLst>
              <a:path w="91440" h="182879">
                <a:moveTo>
                  <a:pt x="90081" y="0"/>
                </a:moveTo>
                <a:lnTo>
                  <a:pt x="49138" y="9803"/>
                </a:lnTo>
                <a:lnTo>
                  <a:pt x="17891" y="35990"/>
                </a:lnTo>
                <a:lnTo>
                  <a:pt x="1367" y="73723"/>
                </a:lnTo>
                <a:lnTo>
                  <a:pt x="0" y="88031"/>
                </a:lnTo>
                <a:lnTo>
                  <a:pt x="1125" y="103142"/>
                </a:lnTo>
                <a:lnTo>
                  <a:pt x="16577" y="142770"/>
                </a:lnTo>
                <a:lnTo>
                  <a:pt x="46530" y="170569"/>
                </a:lnTo>
                <a:lnTo>
                  <a:pt x="86335" y="182327"/>
                </a:lnTo>
                <a:lnTo>
                  <a:pt x="91288" y="156286"/>
                </a:lnTo>
                <a:lnTo>
                  <a:pt x="77162" y="154829"/>
                </a:lnTo>
                <a:lnTo>
                  <a:pt x="64117" y="150633"/>
                </a:lnTo>
                <a:lnTo>
                  <a:pt x="34333" y="124265"/>
                </a:lnTo>
                <a:lnTo>
                  <a:pt x="26213" y="103822"/>
                </a:lnTo>
                <a:lnTo>
                  <a:pt x="78638" y="103822"/>
                </a:lnTo>
                <a:lnTo>
                  <a:pt x="78638" y="78701"/>
                </a:lnTo>
                <a:lnTo>
                  <a:pt x="26213" y="78701"/>
                </a:lnTo>
                <a:lnTo>
                  <a:pt x="30256" y="65577"/>
                </a:lnTo>
                <a:lnTo>
                  <a:pt x="56575" y="35514"/>
                </a:lnTo>
                <a:lnTo>
                  <a:pt x="91288" y="26288"/>
                </a:lnTo>
                <a:lnTo>
                  <a:pt x="90081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71518" y="9652013"/>
            <a:ext cx="91440" cy="181610"/>
          </a:xfrm>
          <a:custGeom>
            <a:avLst/>
            <a:gdLst/>
            <a:ahLst/>
            <a:cxnLst/>
            <a:rect l="l" t="t" r="r" b="b"/>
            <a:pathLst>
              <a:path w="91440" h="181609">
                <a:moveTo>
                  <a:pt x="91224" y="0"/>
                </a:moveTo>
                <a:lnTo>
                  <a:pt x="90093" y="0"/>
                </a:lnTo>
                <a:lnTo>
                  <a:pt x="75507" y="1176"/>
                </a:lnTo>
                <a:lnTo>
                  <a:pt x="37112" y="17339"/>
                </a:lnTo>
                <a:lnTo>
                  <a:pt x="10391" y="48551"/>
                </a:lnTo>
                <a:lnTo>
                  <a:pt x="10" y="89795"/>
                </a:lnTo>
                <a:lnTo>
                  <a:pt x="0" y="91186"/>
                </a:lnTo>
                <a:lnTo>
                  <a:pt x="1150" y="105612"/>
                </a:lnTo>
                <a:lnTo>
                  <a:pt x="16967" y="143893"/>
                </a:lnTo>
                <a:lnTo>
                  <a:pt x="47554" y="170772"/>
                </a:lnTo>
                <a:lnTo>
                  <a:pt x="88049" y="181230"/>
                </a:lnTo>
                <a:lnTo>
                  <a:pt x="91224" y="156121"/>
                </a:lnTo>
                <a:lnTo>
                  <a:pt x="76670" y="154510"/>
                </a:lnTo>
                <a:lnTo>
                  <a:pt x="63237" y="149927"/>
                </a:lnTo>
                <a:lnTo>
                  <a:pt x="33185" y="122076"/>
                </a:lnTo>
                <a:lnTo>
                  <a:pt x="25217" y="95487"/>
                </a:lnTo>
                <a:lnTo>
                  <a:pt x="26669" y="79902"/>
                </a:lnTo>
                <a:lnTo>
                  <a:pt x="46468" y="42797"/>
                </a:lnTo>
                <a:lnTo>
                  <a:pt x="82385" y="25518"/>
                </a:lnTo>
                <a:lnTo>
                  <a:pt x="91224" y="25044"/>
                </a:lnTo>
                <a:lnTo>
                  <a:pt x="91224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91470" y="9649320"/>
            <a:ext cx="258495" cy="1854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69542" y="9672708"/>
            <a:ext cx="113664" cy="139065"/>
          </a:xfrm>
          <a:custGeom>
            <a:avLst/>
            <a:gdLst/>
            <a:ahLst/>
            <a:cxnLst/>
            <a:rect l="l" t="t" r="r" b="b"/>
            <a:pathLst>
              <a:path w="113664" h="139065">
                <a:moveTo>
                  <a:pt x="0" y="0"/>
                </a:moveTo>
                <a:lnTo>
                  <a:pt x="0" y="138645"/>
                </a:lnTo>
                <a:lnTo>
                  <a:pt x="16992" y="138645"/>
                </a:lnTo>
                <a:lnTo>
                  <a:pt x="16992" y="77076"/>
                </a:lnTo>
                <a:lnTo>
                  <a:pt x="69508" y="77076"/>
                </a:lnTo>
                <a:lnTo>
                  <a:pt x="66535" y="75539"/>
                </a:lnTo>
                <a:lnTo>
                  <a:pt x="80401" y="71953"/>
                </a:lnTo>
                <a:lnTo>
                  <a:pt x="90842" y="65759"/>
                </a:lnTo>
                <a:lnTo>
                  <a:pt x="94094" y="61188"/>
                </a:lnTo>
                <a:lnTo>
                  <a:pt x="16992" y="61188"/>
                </a:lnTo>
                <a:lnTo>
                  <a:pt x="16992" y="15341"/>
                </a:lnTo>
                <a:lnTo>
                  <a:pt x="96524" y="15341"/>
                </a:lnTo>
                <a:lnTo>
                  <a:pt x="93916" y="10655"/>
                </a:lnTo>
                <a:lnTo>
                  <a:pt x="89103" y="6235"/>
                </a:lnTo>
                <a:lnTo>
                  <a:pt x="83146" y="3759"/>
                </a:lnTo>
                <a:lnTo>
                  <a:pt x="72616" y="1008"/>
                </a:lnTo>
                <a:lnTo>
                  <a:pt x="58301" y="5"/>
                </a:lnTo>
                <a:lnTo>
                  <a:pt x="0" y="0"/>
                </a:lnTo>
                <a:close/>
              </a:path>
              <a:path w="113664" h="139065">
                <a:moveTo>
                  <a:pt x="69508" y="77076"/>
                </a:moveTo>
                <a:lnTo>
                  <a:pt x="41135" y="77076"/>
                </a:lnTo>
                <a:lnTo>
                  <a:pt x="44310" y="77304"/>
                </a:lnTo>
                <a:lnTo>
                  <a:pt x="46177" y="77711"/>
                </a:lnTo>
                <a:lnTo>
                  <a:pt x="48818" y="78447"/>
                </a:lnTo>
                <a:lnTo>
                  <a:pt x="51422" y="79667"/>
                </a:lnTo>
                <a:lnTo>
                  <a:pt x="53949" y="81445"/>
                </a:lnTo>
                <a:lnTo>
                  <a:pt x="56502" y="83197"/>
                </a:lnTo>
                <a:lnTo>
                  <a:pt x="91909" y="138645"/>
                </a:lnTo>
                <a:lnTo>
                  <a:pt x="113309" y="138645"/>
                </a:lnTo>
                <a:lnTo>
                  <a:pt x="90919" y="100914"/>
                </a:lnTo>
                <a:lnTo>
                  <a:pt x="71056" y="77876"/>
                </a:lnTo>
                <a:lnTo>
                  <a:pt x="69508" y="77076"/>
                </a:lnTo>
                <a:close/>
              </a:path>
              <a:path w="113664" h="139065">
                <a:moveTo>
                  <a:pt x="96524" y="15341"/>
                </a:moveTo>
                <a:lnTo>
                  <a:pt x="67233" y="15341"/>
                </a:lnTo>
                <a:lnTo>
                  <a:pt x="74218" y="17449"/>
                </a:lnTo>
                <a:lnTo>
                  <a:pt x="83032" y="25882"/>
                </a:lnTo>
                <a:lnTo>
                  <a:pt x="85242" y="31267"/>
                </a:lnTo>
                <a:lnTo>
                  <a:pt x="85174" y="42551"/>
                </a:lnTo>
                <a:lnTo>
                  <a:pt x="84099" y="46443"/>
                </a:lnTo>
                <a:lnTo>
                  <a:pt x="61302" y="61188"/>
                </a:lnTo>
                <a:lnTo>
                  <a:pt x="94094" y="61188"/>
                </a:lnTo>
                <a:lnTo>
                  <a:pt x="99179" y="54038"/>
                </a:lnTo>
                <a:lnTo>
                  <a:pt x="102520" y="42551"/>
                </a:lnTo>
                <a:lnTo>
                  <a:pt x="101475" y="27849"/>
                </a:lnTo>
                <a:lnTo>
                  <a:pt x="97742" y="17532"/>
                </a:lnTo>
                <a:lnTo>
                  <a:pt x="96524" y="15341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091852" y="9708674"/>
            <a:ext cx="86360" cy="104139"/>
          </a:xfrm>
          <a:custGeom>
            <a:avLst/>
            <a:gdLst/>
            <a:ahLst/>
            <a:cxnLst/>
            <a:rect l="l" t="t" r="r" b="b"/>
            <a:pathLst>
              <a:path w="86360" h="104140">
                <a:moveTo>
                  <a:pt x="42892" y="0"/>
                </a:moveTo>
                <a:lnTo>
                  <a:pt x="9034" y="17512"/>
                </a:lnTo>
                <a:lnTo>
                  <a:pt x="0" y="40709"/>
                </a:lnTo>
                <a:lnTo>
                  <a:pt x="278" y="58990"/>
                </a:lnTo>
                <a:lnTo>
                  <a:pt x="20751" y="99161"/>
                </a:lnTo>
                <a:lnTo>
                  <a:pt x="32505" y="103822"/>
                </a:lnTo>
                <a:lnTo>
                  <a:pt x="49318" y="103765"/>
                </a:lnTo>
                <a:lnTo>
                  <a:pt x="60064" y="101388"/>
                </a:lnTo>
                <a:lnTo>
                  <a:pt x="72562" y="92887"/>
                </a:lnTo>
                <a:lnTo>
                  <a:pt x="74149" y="90944"/>
                </a:lnTo>
                <a:lnTo>
                  <a:pt x="35005" y="90944"/>
                </a:lnTo>
                <a:lnTo>
                  <a:pt x="28502" y="87731"/>
                </a:lnTo>
                <a:lnTo>
                  <a:pt x="23231" y="81267"/>
                </a:lnTo>
                <a:lnTo>
                  <a:pt x="18028" y="71409"/>
                </a:lnTo>
                <a:lnTo>
                  <a:pt x="15624" y="58030"/>
                </a:lnTo>
                <a:lnTo>
                  <a:pt x="16499" y="41300"/>
                </a:lnTo>
                <a:lnTo>
                  <a:pt x="19481" y="29869"/>
                </a:lnTo>
                <a:lnTo>
                  <a:pt x="30478" y="18001"/>
                </a:lnTo>
                <a:lnTo>
                  <a:pt x="40548" y="14174"/>
                </a:lnTo>
                <a:lnTo>
                  <a:pt x="50677" y="14071"/>
                </a:lnTo>
                <a:lnTo>
                  <a:pt x="73164" y="14071"/>
                </a:lnTo>
                <a:lnTo>
                  <a:pt x="67639" y="8534"/>
                </a:lnTo>
                <a:lnTo>
                  <a:pt x="56841" y="2323"/>
                </a:lnTo>
                <a:lnTo>
                  <a:pt x="45692" y="75"/>
                </a:lnTo>
                <a:lnTo>
                  <a:pt x="42892" y="0"/>
                </a:lnTo>
                <a:close/>
              </a:path>
              <a:path w="86360" h="104140">
                <a:moveTo>
                  <a:pt x="73164" y="14071"/>
                </a:moveTo>
                <a:lnTo>
                  <a:pt x="50677" y="14071"/>
                </a:lnTo>
                <a:lnTo>
                  <a:pt x="57192" y="17246"/>
                </a:lnTo>
                <a:lnTo>
                  <a:pt x="62373" y="23647"/>
                </a:lnTo>
                <a:lnTo>
                  <a:pt x="67744" y="33662"/>
                </a:lnTo>
                <a:lnTo>
                  <a:pt x="70132" y="47058"/>
                </a:lnTo>
                <a:lnTo>
                  <a:pt x="69215" y="63580"/>
                </a:lnTo>
                <a:lnTo>
                  <a:pt x="66189" y="75058"/>
                </a:lnTo>
                <a:lnTo>
                  <a:pt x="62434" y="81318"/>
                </a:lnTo>
                <a:lnTo>
                  <a:pt x="57268" y="87731"/>
                </a:lnTo>
                <a:lnTo>
                  <a:pt x="50740" y="90944"/>
                </a:lnTo>
                <a:lnTo>
                  <a:pt x="74149" y="90944"/>
                </a:lnTo>
                <a:lnTo>
                  <a:pt x="79693" y="84153"/>
                </a:lnTo>
                <a:lnTo>
                  <a:pt x="84063" y="72652"/>
                </a:lnTo>
                <a:lnTo>
                  <a:pt x="86149" y="60211"/>
                </a:lnTo>
                <a:lnTo>
                  <a:pt x="85518" y="42851"/>
                </a:lnTo>
                <a:lnTo>
                  <a:pt x="83093" y="29727"/>
                </a:lnTo>
                <a:lnTo>
                  <a:pt x="78918" y="19836"/>
                </a:lnTo>
                <a:lnTo>
                  <a:pt x="73164" y="14071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207889" y="9746177"/>
            <a:ext cx="0" cy="64769"/>
          </a:xfrm>
          <a:custGeom>
            <a:avLst/>
            <a:gdLst/>
            <a:ahLst/>
            <a:cxnLst/>
            <a:rect l="l" t="t" r="r" b="b"/>
            <a:pathLst>
              <a:path h="64770">
                <a:moveTo>
                  <a:pt x="0" y="0"/>
                </a:moveTo>
                <a:lnTo>
                  <a:pt x="0" y="64770"/>
                </a:lnTo>
              </a:path>
            </a:pathLst>
          </a:custGeom>
          <a:ln w="17017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199380" y="9737921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876" y="0"/>
                </a:lnTo>
              </a:path>
            </a:pathLst>
          </a:custGeom>
          <a:ln w="16509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207889" y="9672517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7149"/>
                </a:lnTo>
              </a:path>
            </a:pathLst>
          </a:custGeom>
          <a:ln w="17017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291741" y="9672707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645"/>
                </a:lnTo>
              </a:path>
            </a:pathLst>
          </a:custGeom>
          <a:ln w="17030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322788" y="9670353"/>
            <a:ext cx="102870" cy="143510"/>
          </a:xfrm>
          <a:custGeom>
            <a:avLst/>
            <a:gdLst/>
            <a:ahLst/>
            <a:cxnLst/>
            <a:rect l="l" t="t" r="r" b="b"/>
            <a:pathLst>
              <a:path w="102870" h="143509">
                <a:moveTo>
                  <a:pt x="16040" y="94983"/>
                </a:moveTo>
                <a:lnTo>
                  <a:pt x="0" y="96443"/>
                </a:lnTo>
                <a:lnTo>
                  <a:pt x="1889" y="109396"/>
                </a:lnTo>
                <a:lnTo>
                  <a:pt x="6840" y="120926"/>
                </a:lnTo>
                <a:lnTo>
                  <a:pt x="49799" y="143237"/>
                </a:lnTo>
                <a:lnTo>
                  <a:pt x="64873" y="142376"/>
                </a:lnTo>
                <a:lnTo>
                  <a:pt x="75914" y="139516"/>
                </a:lnTo>
                <a:lnTo>
                  <a:pt x="88409" y="131949"/>
                </a:lnTo>
                <a:lnTo>
                  <a:pt x="92931" y="126885"/>
                </a:lnTo>
                <a:lnTo>
                  <a:pt x="46723" y="126885"/>
                </a:lnTo>
                <a:lnTo>
                  <a:pt x="40144" y="125514"/>
                </a:lnTo>
                <a:lnTo>
                  <a:pt x="28435" y="120014"/>
                </a:lnTo>
                <a:lnTo>
                  <a:pt x="24104" y="116433"/>
                </a:lnTo>
                <a:lnTo>
                  <a:pt x="18605" y="107543"/>
                </a:lnTo>
                <a:lnTo>
                  <a:pt x="16802" y="101866"/>
                </a:lnTo>
                <a:lnTo>
                  <a:pt x="16040" y="94983"/>
                </a:lnTo>
                <a:close/>
              </a:path>
              <a:path w="102870" h="143509">
                <a:moveTo>
                  <a:pt x="41516" y="0"/>
                </a:moveTo>
                <a:lnTo>
                  <a:pt x="33642" y="1574"/>
                </a:lnTo>
                <a:lnTo>
                  <a:pt x="19494" y="7873"/>
                </a:lnTo>
                <a:lnTo>
                  <a:pt x="14084" y="12496"/>
                </a:lnTo>
                <a:lnTo>
                  <a:pt x="10426" y="18592"/>
                </a:lnTo>
                <a:lnTo>
                  <a:pt x="6731" y="24688"/>
                </a:lnTo>
                <a:lnTo>
                  <a:pt x="4940" y="31203"/>
                </a:lnTo>
                <a:lnTo>
                  <a:pt x="4940" y="44576"/>
                </a:lnTo>
                <a:lnTo>
                  <a:pt x="32511" y="72413"/>
                </a:lnTo>
                <a:lnTo>
                  <a:pt x="59804" y="80060"/>
                </a:lnTo>
                <a:lnTo>
                  <a:pt x="67424" y="82359"/>
                </a:lnTo>
                <a:lnTo>
                  <a:pt x="76225" y="85978"/>
                </a:lnTo>
                <a:lnTo>
                  <a:pt x="80098" y="88684"/>
                </a:lnTo>
                <a:lnTo>
                  <a:pt x="84772" y="95224"/>
                </a:lnTo>
                <a:lnTo>
                  <a:pt x="85953" y="98996"/>
                </a:lnTo>
                <a:lnTo>
                  <a:pt x="85953" y="107607"/>
                </a:lnTo>
                <a:lnTo>
                  <a:pt x="84759" y="111582"/>
                </a:lnTo>
                <a:lnTo>
                  <a:pt x="82283" y="115188"/>
                </a:lnTo>
                <a:lnTo>
                  <a:pt x="79870" y="118821"/>
                </a:lnTo>
                <a:lnTo>
                  <a:pt x="76187" y="121691"/>
                </a:lnTo>
                <a:lnTo>
                  <a:pt x="66255" y="125818"/>
                </a:lnTo>
                <a:lnTo>
                  <a:pt x="60515" y="126885"/>
                </a:lnTo>
                <a:lnTo>
                  <a:pt x="92931" y="126885"/>
                </a:lnTo>
                <a:lnTo>
                  <a:pt x="95934" y="123523"/>
                </a:lnTo>
                <a:lnTo>
                  <a:pt x="100393" y="116166"/>
                </a:lnTo>
                <a:lnTo>
                  <a:pt x="102292" y="109396"/>
                </a:lnTo>
                <a:lnTo>
                  <a:pt x="102349" y="94399"/>
                </a:lnTo>
                <a:lnTo>
                  <a:pt x="100533" y="87833"/>
                </a:lnTo>
                <a:lnTo>
                  <a:pt x="57673" y="60578"/>
                </a:lnTo>
                <a:lnTo>
                  <a:pt x="39891" y="55704"/>
                </a:lnTo>
                <a:lnTo>
                  <a:pt x="29685" y="51636"/>
                </a:lnTo>
                <a:lnTo>
                  <a:pt x="22999" y="46012"/>
                </a:lnTo>
                <a:lnTo>
                  <a:pt x="21323" y="41935"/>
                </a:lnTo>
                <a:lnTo>
                  <a:pt x="21341" y="31203"/>
                </a:lnTo>
                <a:lnTo>
                  <a:pt x="23647" y="26352"/>
                </a:lnTo>
                <a:lnTo>
                  <a:pt x="28397" y="22263"/>
                </a:lnTo>
                <a:lnTo>
                  <a:pt x="33058" y="18199"/>
                </a:lnTo>
                <a:lnTo>
                  <a:pt x="40576" y="16192"/>
                </a:lnTo>
                <a:lnTo>
                  <a:pt x="90129" y="16192"/>
                </a:lnTo>
                <a:lnTo>
                  <a:pt x="88252" y="13144"/>
                </a:lnTo>
                <a:lnTo>
                  <a:pt x="82651" y="8280"/>
                </a:lnTo>
                <a:lnTo>
                  <a:pt x="75387" y="4978"/>
                </a:lnTo>
                <a:lnTo>
                  <a:pt x="63756" y="1275"/>
                </a:lnTo>
                <a:lnTo>
                  <a:pt x="50506" y="0"/>
                </a:lnTo>
                <a:lnTo>
                  <a:pt x="41516" y="0"/>
                </a:lnTo>
                <a:close/>
              </a:path>
              <a:path w="102870" h="143509">
                <a:moveTo>
                  <a:pt x="90129" y="16192"/>
                </a:moveTo>
                <a:lnTo>
                  <a:pt x="60731" y="16192"/>
                </a:lnTo>
                <a:lnTo>
                  <a:pt x="68249" y="18389"/>
                </a:lnTo>
                <a:lnTo>
                  <a:pt x="78359" y="27381"/>
                </a:lnTo>
                <a:lnTo>
                  <a:pt x="81267" y="33985"/>
                </a:lnTo>
                <a:lnTo>
                  <a:pt x="82156" y="42748"/>
                </a:lnTo>
                <a:lnTo>
                  <a:pt x="98488" y="41440"/>
                </a:lnTo>
                <a:lnTo>
                  <a:pt x="98158" y="33312"/>
                </a:lnTo>
                <a:lnTo>
                  <a:pt x="96062" y="26034"/>
                </a:lnTo>
                <a:lnTo>
                  <a:pt x="92202" y="19557"/>
                </a:lnTo>
                <a:lnTo>
                  <a:pt x="90129" y="16192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127946" y="9780934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214" y="0"/>
                </a:lnTo>
              </a:path>
            </a:pathLst>
          </a:custGeom>
          <a:ln w="34290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127946" y="9752359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>
                <a:moveTo>
                  <a:pt x="0" y="0"/>
                </a:moveTo>
                <a:lnTo>
                  <a:pt x="143675" y="0"/>
                </a:lnTo>
              </a:path>
            </a:pathLst>
          </a:custGeom>
          <a:ln w="22859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127946" y="9721244"/>
            <a:ext cx="38735" cy="0"/>
          </a:xfrm>
          <a:custGeom>
            <a:avLst/>
            <a:gdLst/>
            <a:ahLst/>
            <a:cxnLst/>
            <a:rect l="l" t="t" r="r" b="b"/>
            <a:pathLst>
              <a:path w="38735">
                <a:moveTo>
                  <a:pt x="0" y="0"/>
                </a:moveTo>
                <a:lnTo>
                  <a:pt x="38214" y="0"/>
                </a:lnTo>
              </a:path>
            </a:pathLst>
          </a:custGeom>
          <a:ln w="39369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232784" y="9781201"/>
            <a:ext cx="39370" cy="0"/>
          </a:xfrm>
          <a:custGeom>
            <a:avLst/>
            <a:gdLst/>
            <a:ahLst/>
            <a:cxnLst/>
            <a:rect l="l" t="t" r="r" b="b"/>
            <a:pathLst>
              <a:path w="39370">
                <a:moveTo>
                  <a:pt x="0" y="0"/>
                </a:moveTo>
                <a:lnTo>
                  <a:pt x="38836" y="0"/>
                </a:lnTo>
              </a:path>
            </a:pathLst>
          </a:custGeom>
          <a:ln w="35001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232784" y="9720990"/>
            <a:ext cx="39370" cy="0"/>
          </a:xfrm>
          <a:custGeom>
            <a:avLst/>
            <a:gdLst/>
            <a:ahLst/>
            <a:cxnLst/>
            <a:rect l="l" t="t" r="r" b="b"/>
            <a:pathLst>
              <a:path w="39370">
                <a:moveTo>
                  <a:pt x="0" y="0"/>
                </a:moveTo>
                <a:lnTo>
                  <a:pt x="38836" y="0"/>
                </a:lnTo>
              </a:path>
            </a:pathLst>
          </a:custGeom>
          <a:ln w="39878">
            <a:solidFill>
              <a:srgbClr val="6666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287584" y="9701055"/>
            <a:ext cx="144145" cy="97790"/>
          </a:xfrm>
          <a:custGeom>
            <a:avLst/>
            <a:gdLst/>
            <a:ahLst/>
            <a:cxnLst/>
            <a:rect l="l" t="t" r="r" b="b"/>
            <a:pathLst>
              <a:path w="144145" h="97790">
                <a:moveTo>
                  <a:pt x="36995" y="39877"/>
                </a:moveTo>
                <a:lnTo>
                  <a:pt x="0" y="39877"/>
                </a:lnTo>
                <a:lnTo>
                  <a:pt x="165" y="97650"/>
                </a:lnTo>
                <a:lnTo>
                  <a:pt x="125336" y="97650"/>
                </a:lnTo>
                <a:lnTo>
                  <a:pt x="131343" y="95122"/>
                </a:lnTo>
                <a:lnTo>
                  <a:pt x="141427" y="85191"/>
                </a:lnTo>
                <a:lnTo>
                  <a:pt x="143979" y="79120"/>
                </a:lnTo>
                <a:lnTo>
                  <a:pt x="143979" y="73317"/>
                </a:lnTo>
                <a:lnTo>
                  <a:pt x="37122" y="73317"/>
                </a:lnTo>
                <a:lnTo>
                  <a:pt x="36995" y="39877"/>
                </a:lnTo>
                <a:close/>
              </a:path>
              <a:path w="144145" h="97790">
                <a:moveTo>
                  <a:pt x="125336" y="0"/>
                </a:moveTo>
                <a:lnTo>
                  <a:pt x="165" y="0"/>
                </a:lnTo>
                <a:lnTo>
                  <a:pt x="0" y="24295"/>
                </a:lnTo>
                <a:lnTo>
                  <a:pt x="106972" y="24295"/>
                </a:lnTo>
                <a:lnTo>
                  <a:pt x="106972" y="73317"/>
                </a:lnTo>
                <a:lnTo>
                  <a:pt x="143979" y="73317"/>
                </a:lnTo>
                <a:lnTo>
                  <a:pt x="143979" y="18529"/>
                </a:lnTo>
                <a:lnTo>
                  <a:pt x="141427" y="12445"/>
                </a:lnTo>
                <a:lnTo>
                  <a:pt x="131343" y="2514"/>
                </a:lnTo>
                <a:lnTo>
                  <a:pt x="125336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446981" y="9701055"/>
            <a:ext cx="181610" cy="97790"/>
          </a:xfrm>
          <a:custGeom>
            <a:avLst/>
            <a:gdLst/>
            <a:ahLst/>
            <a:cxnLst/>
            <a:rect l="l" t="t" r="r" b="b"/>
            <a:pathLst>
              <a:path w="181610" h="97790">
                <a:moveTo>
                  <a:pt x="162737" y="0"/>
                </a:moveTo>
                <a:lnTo>
                  <a:pt x="0" y="0"/>
                </a:lnTo>
                <a:lnTo>
                  <a:pt x="0" y="97701"/>
                </a:lnTo>
                <a:lnTo>
                  <a:pt x="36995" y="97701"/>
                </a:lnTo>
                <a:lnTo>
                  <a:pt x="36995" y="24333"/>
                </a:lnTo>
                <a:lnTo>
                  <a:pt x="181229" y="24333"/>
                </a:lnTo>
                <a:lnTo>
                  <a:pt x="181229" y="18541"/>
                </a:lnTo>
                <a:lnTo>
                  <a:pt x="178714" y="12445"/>
                </a:lnTo>
                <a:lnTo>
                  <a:pt x="168744" y="2514"/>
                </a:lnTo>
                <a:lnTo>
                  <a:pt x="162737" y="0"/>
                </a:lnTo>
                <a:close/>
              </a:path>
              <a:path w="181610" h="97790">
                <a:moveTo>
                  <a:pt x="109029" y="24333"/>
                </a:moveTo>
                <a:lnTo>
                  <a:pt x="72224" y="24333"/>
                </a:lnTo>
                <a:lnTo>
                  <a:pt x="72224" y="97701"/>
                </a:lnTo>
                <a:lnTo>
                  <a:pt x="109029" y="97701"/>
                </a:lnTo>
                <a:lnTo>
                  <a:pt x="109029" y="24333"/>
                </a:lnTo>
                <a:close/>
              </a:path>
              <a:path w="181610" h="97790">
                <a:moveTo>
                  <a:pt x="181229" y="24333"/>
                </a:moveTo>
                <a:lnTo>
                  <a:pt x="144246" y="24333"/>
                </a:lnTo>
                <a:lnTo>
                  <a:pt x="144246" y="97701"/>
                </a:lnTo>
                <a:lnTo>
                  <a:pt x="181229" y="97701"/>
                </a:lnTo>
                <a:lnTo>
                  <a:pt x="181229" y="24333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643859" y="9701048"/>
            <a:ext cx="38735" cy="97790"/>
          </a:xfrm>
          <a:custGeom>
            <a:avLst/>
            <a:gdLst/>
            <a:ahLst/>
            <a:cxnLst/>
            <a:rect l="l" t="t" r="r" b="b"/>
            <a:pathLst>
              <a:path w="38735" h="97790">
                <a:moveTo>
                  <a:pt x="38188" y="0"/>
                </a:moveTo>
                <a:lnTo>
                  <a:pt x="0" y="0"/>
                </a:lnTo>
                <a:lnTo>
                  <a:pt x="0" y="97650"/>
                </a:lnTo>
                <a:lnTo>
                  <a:pt x="38188" y="97650"/>
                </a:lnTo>
                <a:lnTo>
                  <a:pt x="38188" y="62649"/>
                </a:lnTo>
                <a:lnTo>
                  <a:pt x="38023" y="53022"/>
                </a:lnTo>
                <a:lnTo>
                  <a:pt x="38188" y="39878"/>
                </a:lnTo>
                <a:lnTo>
                  <a:pt x="38188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693085" y="9701057"/>
            <a:ext cx="47625" cy="59055"/>
          </a:xfrm>
          <a:custGeom>
            <a:avLst/>
            <a:gdLst/>
            <a:ahLst/>
            <a:cxnLst/>
            <a:rect l="l" t="t" r="r" b="b"/>
            <a:pathLst>
              <a:path w="47625" h="59054">
                <a:moveTo>
                  <a:pt x="28803" y="8877"/>
                </a:moveTo>
                <a:lnTo>
                  <a:pt x="18554" y="8877"/>
                </a:lnTo>
                <a:lnTo>
                  <a:pt x="18554" y="58597"/>
                </a:lnTo>
                <a:lnTo>
                  <a:pt x="28803" y="58597"/>
                </a:lnTo>
                <a:lnTo>
                  <a:pt x="28803" y="8877"/>
                </a:lnTo>
                <a:close/>
              </a:path>
              <a:path w="47625" h="59054">
                <a:moveTo>
                  <a:pt x="47421" y="0"/>
                </a:moveTo>
                <a:lnTo>
                  <a:pt x="0" y="0"/>
                </a:lnTo>
                <a:lnTo>
                  <a:pt x="0" y="8877"/>
                </a:lnTo>
                <a:lnTo>
                  <a:pt x="47421" y="8877"/>
                </a:lnTo>
                <a:lnTo>
                  <a:pt x="47421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747147" y="9701055"/>
            <a:ext cx="60960" cy="59055"/>
          </a:xfrm>
          <a:custGeom>
            <a:avLst/>
            <a:gdLst/>
            <a:ahLst/>
            <a:cxnLst/>
            <a:rect l="l" t="t" r="r" b="b"/>
            <a:pathLst>
              <a:path w="60960" h="59054">
                <a:moveTo>
                  <a:pt x="14465" y="0"/>
                </a:moveTo>
                <a:lnTo>
                  <a:pt x="0" y="0"/>
                </a:lnTo>
                <a:lnTo>
                  <a:pt x="0" y="58597"/>
                </a:lnTo>
                <a:lnTo>
                  <a:pt x="9779" y="58597"/>
                </a:lnTo>
                <a:lnTo>
                  <a:pt x="9779" y="13347"/>
                </a:lnTo>
                <a:lnTo>
                  <a:pt x="19165" y="13347"/>
                </a:lnTo>
                <a:lnTo>
                  <a:pt x="14465" y="0"/>
                </a:lnTo>
                <a:close/>
              </a:path>
              <a:path w="60960" h="59054">
                <a:moveTo>
                  <a:pt x="19165" y="13347"/>
                </a:moveTo>
                <a:lnTo>
                  <a:pt x="9931" y="13347"/>
                </a:lnTo>
                <a:lnTo>
                  <a:pt x="26187" y="58597"/>
                </a:lnTo>
                <a:lnTo>
                  <a:pt x="34620" y="58597"/>
                </a:lnTo>
                <a:lnTo>
                  <a:pt x="39191" y="45872"/>
                </a:lnTo>
                <a:lnTo>
                  <a:pt x="30619" y="45872"/>
                </a:lnTo>
                <a:lnTo>
                  <a:pt x="19165" y="13347"/>
                </a:lnTo>
                <a:close/>
              </a:path>
              <a:path w="60960" h="59054">
                <a:moveTo>
                  <a:pt x="60807" y="13347"/>
                </a:moveTo>
                <a:lnTo>
                  <a:pt x="51041" y="13347"/>
                </a:lnTo>
                <a:lnTo>
                  <a:pt x="51041" y="58597"/>
                </a:lnTo>
                <a:lnTo>
                  <a:pt x="60807" y="58597"/>
                </a:lnTo>
                <a:lnTo>
                  <a:pt x="60807" y="13347"/>
                </a:lnTo>
                <a:close/>
              </a:path>
              <a:path w="60960" h="59054">
                <a:moveTo>
                  <a:pt x="60807" y="0"/>
                </a:moveTo>
                <a:lnTo>
                  <a:pt x="46520" y="0"/>
                </a:lnTo>
                <a:lnTo>
                  <a:pt x="30784" y="45872"/>
                </a:lnTo>
                <a:lnTo>
                  <a:pt x="39191" y="45872"/>
                </a:lnTo>
                <a:lnTo>
                  <a:pt x="50876" y="13347"/>
                </a:lnTo>
                <a:lnTo>
                  <a:pt x="60807" y="13347"/>
                </a:lnTo>
                <a:lnTo>
                  <a:pt x="60807" y="0"/>
                </a:lnTo>
                <a:close/>
              </a:path>
            </a:pathLst>
          </a:custGeom>
          <a:solidFill>
            <a:srgbClr val="6666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322364" y="348386"/>
            <a:ext cx="6915784" cy="216535"/>
          </a:xfrm>
          <a:prstGeom prst="rect">
            <a:avLst/>
          </a:prstGeom>
          <a:solidFill>
            <a:srgbClr val="036EB1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Dimension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d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Drawing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8945" y="10162935"/>
            <a:ext cx="34842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 produc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t specifications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 ar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e subject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change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 withou</a:t>
            </a:r>
            <a:r>
              <a:rPr sz="1000" dirty="0">
                <a:solidFill>
                  <a:srgbClr val="FFFFFF"/>
                </a:solidFill>
                <a:latin typeface="Arial"/>
                <a:cs typeface="Arial"/>
              </a:rPr>
              <a:t>t </a:t>
            </a:r>
            <a:r>
              <a:rPr sz="1000" spc="-5" dirty="0">
                <a:solidFill>
                  <a:srgbClr val="FFFFFF"/>
                </a:solidFill>
                <a:latin typeface="Arial"/>
                <a:cs typeface="Arial"/>
              </a:rPr>
              <a:t>notice</a:t>
            </a:r>
            <a:endParaRPr sz="10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97713" y="9518637"/>
            <a:ext cx="685101" cy="174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 txBox="1"/>
          <p:nvPr/>
        </p:nvSpPr>
        <p:spPr>
          <a:xfrm>
            <a:off x="385011" y="9724565"/>
            <a:ext cx="2061210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1000"/>
              </a:lnSpc>
            </a:pP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The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terms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HDMl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, 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HDM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l 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High-Definitio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n Multimedia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Interface,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an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d the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HDM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l Logo 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ar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e trademarks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o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r registered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trademarks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 o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f 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HDM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l </a:t>
            </a:r>
            <a:r>
              <a:rPr sz="450" spc="-5" dirty="0">
                <a:solidFill>
                  <a:srgbClr val="666666"/>
                </a:solidFill>
                <a:latin typeface="Arial"/>
                <a:cs typeface="Arial"/>
              </a:rPr>
              <a:t>Licensin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g</a:t>
            </a:r>
            <a:r>
              <a:rPr sz="450" spc="-2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Administrato</a:t>
            </a:r>
            <a:r>
              <a:rPr sz="450" spc="-30" dirty="0">
                <a:solidFill>
                  <a:srgbClr val="666666"/>
                </a:solidFill>
                <a:latin typeface="Arial"/>
                <a:cs typeface="Arial"/>
              </a:rPr>
              <a:t>r</a:t>
            </a:r>
            <a:r>
              <a:rPr sz="450" dirty="0">
                <a:solidFill>
                  <a:srgbClr val="666666"/>
                </a:solidFill>
                <a:latin typeface="Arial"/>
                <a:cs typeface="Arial"/>
              </a:rPr>
              <a:t>, Inc.</a:t>
            </a:r>
            <a:endParaRPr sz="450">
              <a:latin typeface="Arial"/>
              <a:cs typeface="Arial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317614" y="6240792"/>
          <a:ext cx="6918959" cy="765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0909"/>
                <a:gridCol w="5663021"/>
              </a:tblGrid>
              <a:tr h="215999">
                <a:tc gridSpan="2"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Optional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items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3175">
                      <a:solidFill>
                        <a:srgbClr val="666666"/>
                      </a:solidFill>
                      <a:prstDash val="solid"/>
                    </a:lnB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363946">
                <a:tc>
                  <a:txBody>
                    <a:bodyPr/>
                    <a:lstStyle/>
                    <a:p>
                      <a:pPr marL="38100">
                        <a:lnSpc>
                          <a:spcPct val="150000"/>
                        </a:lnSpc>
                      </a:pPr>
                      <a:r>
                        <a:rPr sz="700" b="1" spc="-10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i-Fi/BT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Module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  <a:spcBef>
                          <a:spcPts val="460"/>
                        </a:spcBef>
                      </a:pPr>
                      <a:r>
                        <a:rPr sz="700" b="1" spc="-1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i-Fi</a:t>
                      </a:r>
                      <a:r>
                        <a:rPr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 (802.</a:t>
                      </a:r>
                      <a:r>
                        <a:rPr sz="700" b="1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1ax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Wi-Fi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6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AX210</a:t>
                      </a:r>
                      <a:endParaRPr sz="700" dirty="0">
                        <a:solidFill>
                          <a:srgbClr val="666666"/>
                        </a:solidFill>
                        <a:latin typeface="Arial"/>
                        <a:cs typeface="Arial"/>
                      </a:endParaRPr>
                    </a:p>
                    <a:p>
                      <a:pPr marL="173990">
                        <a:lnSpc>
                          <a:spcPct val="150000"/>
                        </a:lnSpc>
                        <a:spcBef>
                          <a:spcPts val="460"/>
                        </a:spcBef>
                      </a:pPr>
                      <a:r>
                        <a:rPr sz="700" b="1" spc="-1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W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i-Fi</a:t>
                      </a:r>
                      <a:r>
                        <a:rPr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lang="en-US"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7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(802.</a:t>
                      </a:r>
                      <a:r>
                        <a:rPr sz="700" b="1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1</a:t>
                      </a:r>
                      <a:r>
                        <a:rPr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1</a:t>
                      </a:r>
                      <a:r>
                        <a:rPr lang="en-US" sz="700" b="1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be</a:t>
                      </a:r>
                      <a:r>
                        <a:rPr sz="700" b="1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)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l</a:t>
                      </a:r>
                      <a:r>
                        <a:rPr sz="7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® </a:t>
                      </a:r>
                      <a:r>
                        <a:rPr sz="7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Wi-Fi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7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 </a:t>
                      </a:r>
                      <a:r>
                        <a:rPr lang="en-US"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  <a:sym typeface="+mn-ea"/>
                        </a:rPr>
                        <a:t>BE201</a:t>
                      </a:r>
                      <a:endParaRPr lang="en-US" sz="700" dirty="0">
                        <a:solidFill>
                          <a:srgbClr val="666666"/>
                        </a:solidFill>
                        <a:latin typeface="Arial"/>
                        <a:cs typeface="Arial"/>
                        <a:sym typeface="+mn-ea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282">
                <a:tc>
                  <a:txBody>
                    <a:bodyPr/>
                    <a:lstStyle/>
                    <a:p>
                      <a:pPr marL="37465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Operating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sz="700" b="1" spc="-5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License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Windows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(64bit)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0" name="object 50"/>
          <p:cNvGraphicFramePr>
            <a:graphicFrameLocks noGrp="1"/>
          </p:cNvGraphicFramePr>
          <p:nvPr/>
        </p:nvGraphicFramePr>
        <p:xfrm>
          <a:off x="318033" y="4768291"/>
          <a:ext cx="6913880" cy="1327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0130"/>
                <a:gridCol w="5663787"/>
              </a:tblGrid>
              <a:tr h="216004">
                <a:tc gridSpan="2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3175">
                      <a:solidFill>
                        <a:srgbClr val="666666"/>
                      </a:solidFill>
                      <a:prstDash val="solid"/>
                    </a:lnB>
                    <a:solidFill>
                      <a:srgbClr val="036EB2"/>
                    </a:solidFill>
                  </a:tcPr>
                </a:tc>
                <a:tc hMerge="1">
                  <a:tcPr marL="0" marR="0" marT="0" marB="0"/>
                </a:tc>
              </a:tr>
              <a:tr h="179983">
                <a:tc>
                  <a:txBody>
                    <a:bodyPr/>
                    <a:lstStyle/>
                    <a:p>
                      <a:pPr marL="37465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PC61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5U40N0G-GIA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CPU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5U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0023">
                <a:tc>
                  <a:txBody>
                    <a:bodyPr/>
                    <a:lstStyle/>
                    <a:p>
                      <a:pPr marL="37465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PC61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5U40N0G-GIA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CPU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U7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5U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95125">
                <a:tc>
                  <a:txBody>
                    <a:bodyPr/>
                    <a:lstStyle/>
                    <a:p>
                      <a:pPr marL="4064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PC61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40N0G-GIA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CPU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lang="en-US"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95125">
                <a:tc>
                  <a:txBody>
                    <a:bodyPr/>
                    <a:p>
                      <a:pPr marL="40640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PC61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40N0G-GIA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78435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CPU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: Inte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®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Cor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600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TM </a:t>
                      </a:r>
                      <a:r>
                        <a:rPr sz="600" spc="-44" baseline="350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U5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-1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lang="en-US"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78419">
                <a:tc>
                  <a:txBody>
                    <a:bodyPr/>
                    <a:lstStyle/>
                    <a:p>
                      <a:pPr marL="37465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Packing List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</a:pP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x Wi-Fi</a:t>
                      </a:r>
                      <a:r>
                        <a:rPr sz="700" spc="-4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Antenna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  <a:tr h="183108">
                <a:tc>
                  <a:txBody>
                    <a:bodyPr/>
                    <a:lstStyle/>
                    <a:p>
                      <a:pPr marL="37465">
                        <a:lnSpc>
                          <a:spcPct val="150000"/>
                        </a:lnSpc>
                      </a:pPr>
                      <a:r>
                        <a:rPr sz="700" b="1" dirty="0">
                          <a:solidFill>
                            <a:srgbClr val="3E3A39"/>
                          </a:solidFill>
                          <a:latin typeface="Arial"/>
                          <a:cs typeface="Arial"/>
                        </a:rPr>
                        <a:t>Package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666666"/>
                      </a:solidFill>
                      <a:prstDash val="solid"/>
                    </a:lnR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50000"/>
                        </a:lnSpc>
                      </a:pPr>
                      <a:r>
                        <a:rPr sz="700" spc="-5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Carton</a:t>
                      </a:r>
                      <a:r>
                        <a:rPr sz="700" dirty="0">
                          <a:solidFill>
                            <a:srgbClr val="666666"/>
                          </a:solidFill>
                          <a:latin typeface="Arial"/>
                          <a:cs typeface="Arial"/>
                        </a:rPr>
                        <a:t>, EPE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666666"/>
                      </a:solidFill>
                      <a:prstDash val="solid"/>
                    </a:lnL>
                    <a:lnT w="3175">
                      <a:solidFill>
                        <a:srgbClr val="666666"/>
                      </a:solidFill>
                      <a:prstDash val="solid"/>
                    </a:lnT>
                    <a:lnB w="3175">
                      <a:solidFill>
                        <a:srgbClr val="666666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2306</Words>
  <Application>Kingsoft Office WPP</Application>
  <PresentationFormat>On-screen Show (4:3)</PresentationFormat>
  <Paragraphs>213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Theme</vt:lpstr>
      <vt:lpstr>Meteor/Arrow Lake OPS WITH MOBILE CPU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PC615RAPTOR LAKE OPS WITH MOBILE CPU</dc:title>
  <dc:creator/>
  <cp:lastModifiedBy>Administrator</cp:lastModifiedBy>
  <cp:revision>46</cp:revision>
  <dcterms:created xsi:type="dcterms:W3CDTF">2026-04-02T01:11:00Z</dcterms:created>
  <dcterms:modified xsi:type="dcterms:W3CDTF">2026-04-03T00:37:28Z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2025-07-11T00:00:00Z</vt:filetime>
  </property>
  <property fmtid="{D5CDD505-2E9C-101B-9397-08002B2CF9AE}" pid="3" name="Creator">
    <vt:lpwstr>Adobe Illustrator 28.0 (Windows)</vt:lpwstr>
  </property>
  <property fmtid="{D5CDD505-2E9C-101B-9397-08002B2CF9AE}" pid="4" name="LastSaved">
    <vt:filetime>2026-03-30T00:00:00Z</vt:filetime>
  </property>
  <property fmtid="{D5CDD505-2E9C-101B-9397-08002B2CF9AE}" pid="5" name="KSOProductBuildVer">
    <vt:lpwstr>2052-10.8.0.5391</vt:lpwstr>
  </property>
</Properties>
</file>