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94" r:id="rId3"/>
  </p:sldIdLst>
  <p:sldSz cx="6858000" cy="9906000" type="A4"/>
  <p:notesSz cx="6797675" cy="9928225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1300" b="0" i="0" u="none" kern="1200" baseline="0">
        <a:solidFill>
          <a:srgbClr val="FFFFFF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2" userDrawn="1">
          <p15:clr>
            <a:srgbClr val="A4A3A4"/>
          </p15:clr>
        </p15:guide>
        <p15:guide id="2" pos="2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13684"/>
    <a:srgbClr val="CDCDDE"/>
    <a:srgbClr val="8DC11F"/>
    <a:srgbClr val="0070C0"/>
    <a:srgbClr val="0067B6"/>
    <a:srgbClr val="2A5C8A"/>
    <a:srgbClr val="1613A3"/>
    <a:srgbClr val="E8E8EF"/>
    <a:srgbClr val="EFEFDE"/>
    <a:srgbClr val="CDC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4689" autoAdjust="0"/>
    <p:restoredTop sz="94660"/>
  </p:normalViewPr>
  <p:slideViewPr>
    <p:cSldViewPr showGuides="1">
      <p:cViewPr>
        <p:scale>
          <a:sx n="100" d="100"/>
          <a:sy n="100" d="100"/>
        </p:scale>
        <p:origin x="1984" y="68"/>
      </p:cViewPr>
      <p:guideLst>
        <p:guide orient="horz" pos="3142"/>
        <p:guide pos="2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80000" cy="180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6888"/>
          </a:xfrm>
          <a:prstGeom prst="rect">
            <a:avLst/>
          </a:prstGeom>
        </p:spPr>
        <p:txBody>
          <a:bodyPr vert="horz" lIns="88230" tIns="44115" rIns="88230" bIns="44115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31338"/>
            <a:ext cx="2946400" cy="496888"/>
          </a:xfrm>
          <a:prstGeom prst="rect">
            <a:avLst/>
          </a:prstGeom>
        </p:spPr>
        <p:txBody>
          <a:bodyPr vert="horz" wrap="square" lIns="88230" tIns="44115" rIns="88230" bIns="44115" numCol="1" anchor="b" anchorCtr="0" compatLnSpc="1"/>
          <a:lstStyle/>
          <a:p>
            <a:pPr lvl="0" algn="r" eaLnBrk="1" fontAlgn="base" hangingPunct="1">
              <a:buChar char="•"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6513" y="0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t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2111375" y="746125"/>
            <a:ext cx="2573338" cy="37211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029" name="Rectangle 5"/>
          <p:cNvSpPr>
            <a:spLocks noGrp="1" noRot="1" noChangeAspect="1" noChangeArrowheads="1"/>
          </p:cNvSpPr>
          <p:nvPr/>
        </p:nvSpPr>
        <p:spPr bwMode="auto">
          <a:xfrm>
            <a:off x="681038" y="4716463"/>
            <a:ext cx="5434013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16" tIns="46557" rIns="93116" bIns="46557" anchor="ctr"/>
          <a:lstStyle>
            <a:lvl1pPr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1300">
                <a:solidFill>
                  <a:srgbClr val="FFFFFF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单击此处编辑母版文本样式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第二级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第三级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第四级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  <a:sym typeface="+mn-ea"/>
              </a:rPr>
              <a:t>第五级</a:t>
            </a:r>
            <a:endParaRPr kumimoji="0" lang="zh-TW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  <a:sym typeface="+mn-ea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>
            <a:lvl1pPr eaLnBrk="0" hangingPunct="0">
              <a:lnSpc>
                <a:spcPct val="90000"/>
              </a:lnSpc>
              <a:buFont typeface="Arial" panose="020B0604020202020204" pitchFamily="34" charset="0"/>
              <a:buNone/>
              <a:defRPr sz="1400">
                <a:latin typeface="Calibri" panose="020F050202020403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6513" y="9428163"/>
            <a:ext cx="2949575" cy="496888"/>
          </a:xfrm>
          <a:prstGeom prst="rect">
            <a:avLst/>
          </a:prstGeom>
          <a:noFill/>
          <a:ln>
            <a:noFill/>
          </a:ln>
        </p:spPr>
        <p:txBody>
          <a:bodyPr vert="horz" wrap="square" lIns="93116" tIns="46557" rIns="93116" bIns="46557" numCol="1" anchor="b" anchorCtr="0" compatLnSpc="1"/>
          <a:lstStyle/>
          <a:p>
            <a:pPr lvl="0" eaLnBrk="1" fontAlgn="base" hangingPunct="1">
              <a:lnSpc>
                <a:spcPct val="90000"/>
              </a:lnSpc>
              <a:buChar char="•"/>
            </a:pPr>
            <a:fld id="{9A0DB2DC-4C9A-4742-B13C-FB6460FD3503}" type="slidenum">
              <a:rPr lang="en-US" altLang="zh-TW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en-US" altLang="zh-TW" sz="1400" strike="noStrike" noProof="1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灯片编号占位符 2"/>
          <p:cNvSpPr txBox="1">
            <a:spLocks noGrp="1"/>
          </p:cNvSpPr>
          <p:nvPr>
            <p:ph type="sldNum" sz="quarter"/>
          </p:nvPr>
        </p:nvSpPr>
        <p:spPr>
          <a:xfrm>
            <a:off x="3846513" y="9428163"/>
            <a:ext cx="2949575" cy="496887"/>
          </a:xfrm>
          <a:prstGeom prst="rect">
            <a:avLst/>
          </a:prstGeom>
          <a:noFill/>
          <a:ln w="9525">
            <a:noFill/>
          </a:ln>
        </p:spPr>
        <p:txBody>
          <a:bodyPr wrap="square" lIns="93116" tIns="46557" rIns="93116" bIns="46557" anchor="b"/>
          <a:lstStyle/>
          <a:p>
            <a:pPr lvl="0" indent="0">
              <a:lnSpc>
                <a:spcPct val="90000"/>
              </a:lnSpc>
            </a:pPr>
            <a:fld id="{9A0DB2DC-4C9A-4742-B13C-FB6460FD3503}" type="slidenum">
              <a:rPr lang="en-US" altLang="zh-TW" dirty="0">
                <a:latin typeface="Calibri" panose="020F0502020204030204" pitchFamily="34" charset="0"/>
              </a:rPr>
            </a:fld>
            <a:endParaRPr lang="en-US" altLang="zh-TW" sz="1400" dirty="0">
              <a:latin typeface="Calibri" panose="020F0502020204030204" pitchFamily="34" charset="0"/>
            </a:endParaRPr>
          </a:p>
        </p:txBody>
      </p:sp>
      <p:sp>
        <p:nvSpPr>
          <p:cNvPr id="5123" name="文本占位符 3"/>
          <p:cNvSpPr>
            <a:spLocks noGrp="1"/>
          </p:cNvSpPr>
          <p:nvPr>
            <p:ph type="body" sz="quarter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88230" tIns="44115" rIns="88230" bIns="44115" anchor="t"/>
          <a:lstStyle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57250" y="1620838"/>
            <a:ext cx="5143500" cy="3449637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57250" y="5202238"/>
            <a:ext cx="5143500" cy="23923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4908550" y="527050"/>
            <a:ext cx="1477963" cy="8394700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71488" y="527050"/>
            <a:ext cx="4284662" cy="839470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1488" y="2636838"/>
            <a:ext cx="5915025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8313" y="2470150"/>
            <a:ext cx="5915025" cy="41195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68313" y="6629400"/>
            <a:ext cx="5915025" cy="2166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71488" y="2636838"/>
            <a:ext cx="2881312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505200" y="2636838"/>
            <a:ext cx="2881313" cy="628491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73075" y="2428875"/>
            <a:ext cx="2900363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3075" y="3617913"/>
            <a:ext cx="2900363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71863" y="2428875"/>
            <a:ext cx="2916237" cy="11890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71863" y="3617913"/>
            <a:ext cx="2916237" cy="5322887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488" y="527050"/>
            <a:ext cx="5915025" cy="1914525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TW" altLang="en-US" strike="noStrike" noProof="1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075" y="660400"/>
            <a:ext cx="2211388" cy="2311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TW" altLang="en-US" strike="noStrike" noProof="1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916238" y="1425575"/>
            <a:ext cx="3471862" cy="704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TW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73075" y="2971800"/>
            <a:ext cx="2211388" cy="550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841375" indent="-841375" algn="ctr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8413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12985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6pPr>
      <a:lvl7pPr marL="17557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7pPr>
      <a:lvl8pPr marL="22129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8pPr>
      <a:lvl9pPr marL="2670175" indent="-841375"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  <a:sym typeface="Arial" panose="020B0604020202020204" pitchFamily="34" charset="0"/>
        </a:defRPr>
      </a:lvl9pPr>
    </p:titleStyle>
    <p:bodyStyle>
      <a:lvl1pPr marL="316230" indent="-31623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1pPr>
      <a:lvl2pPr marL="684530" indent="-262255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2pPr>
      <a:lvl3pPr marL="1050925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3pPr>
      <a:lvl4pPr marL="1471930" indent="-20828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4pPr>
      <a:lvl5pPr marL="1892300" indent="-209550" algn="l" defTabSz="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宋体" panose="02010600030101010101" pitchFamily="2" charset="-122"/>
          <a:cs typeface="宋体" panose="02010600030101010101" pitchFamily="2" charset="-122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-266"/>
            <a:ext cx="68783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ct val="5000"/>
              </a:spcBef>
              <a:spcAft>
                <a:spcPct val="5000"/>
              </a:spcAft>
            </a:pPr>
            <a:r>
              <a:rPr lang="en-US" altLang="zh-CN" sz="2000" b="1" dirty="0">
                <a:latin typeface="+mn-lt"/>
                <a:ea typeface="思源黑体 CN Bold" panose="020B0800000000000000" charset="-122"/>
                <a:cs typeface="+mn-lt"/>
                <a:sym typeface="Times New Roman" panose="02020603050405020304" pitchFamily="18" charset="0"/>
              </a:rPr>
              <a:t> LH85               </a:t>
            </a:r>
            <a:r>
              <a:rPr lang="en-US" altLang="zh-CN" sz="1800" b="1" dirty="0">
                <a:solidFill>
                  <a:schemeClr val="bg1"/>
                </a:solidFill>
                <a:sym typeface="+mn-ea"/>
              </a:rPr>
              <a:t>               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基于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NVIDIA</a:t>
            </a:r>
            <a:r>
              <a:rPr lang="en-US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®</a:t>
            </a:r>
            <a:r>
              <a:rPr lang="en-US" altLang="zh-CN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Jetson Orin NX/Nano</a:t>
            </a: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平台边缘计算机</a:t>
            </a:r>
            <a:endParaRPr lang="zh-CN" altLang="en-US" sz="12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231" name="Text Box 385"/>
          <p:cNvSpPr/>
          <p:nvPr/>
        </p:nvSpPr>
        <p:spPr>
          <a:xfrm>
            <a:off x="3749040" y="813435"/>
            <a:ext cx="2889250" cy="21666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84134" tIns="42067" rIns="84134" bIns="42067" anchor="t">
            <a:noAutofit/>
          </a:bodyPr>
          <a:lstStyle/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en-US" altLang="zh-CN" sz="1200" b="1" dirty="0" err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  <a:sym typeface="Arial" panose="020B0604020202020204" pitchFamily="34" charset="0"/>
              </a:rPr>
              <a:t>产品特点</a:t>
            </a:r>
            <a:endParaRPr lang="en-US" altLang="zh-CN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endParaRPr lang="en-US" altLang="zh-CN" sz="5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 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采用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NVIDIA® Jetson Orin NX/Nano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模组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采用M.2 NVME SSD存储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支持1 x HDMI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，4K@60Hz显示输出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+mn-ea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支持M.2 WIF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I、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M.2 4G/5G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 1 x GbE RJ45, 4 x GbE RJ45 POE at/af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 x USB3.2 Gen2, 1 x USB2.0,1 x USB2.0 Type-C</a:t>
            </a:r>
            <a:r>
              <a:rPr lang="en-US" altLang="zh-CN" sz="9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  <a:sym typeface="+mn-ea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OTG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5000"/>
              </a:spcBef>
              <a:spcAft>
                <a:spcPct val="5000"/>
              </a:spcAft>
              <a:buFont typeface="Wingdings" panose="05000000000000000000" pitchFamily="2" charset="2"/>
            </a:pPr>
            <a:r>
              <a:rPr lang="zh-CN" altLang="en-US" sz="900" b="1" dirty="0">
                <a:solidFill>
                  <a:srgbClr val="0070C0"/>
                </a:solidFill>
                <a:ea typeface="思源黑体 CN Bold" panose="020B0800000000000000" charset="-122"/>
                <a:cs typeface="+mn-lt"/>
                <a:sym typeface="宋体" panose="02010600030101010101" pitchFamily="2" charset="-122"/>
              </a:rPr>
              <a:t>■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宋体" panose="02010600030101010101" pitchFamily="2" charset="-122"/>
              </a:rPr>
              <a:t> </a:t>
            </a:r>
            <a:r>
              <a:rPr lang="en-US" altLang="zh-CN" sz="900" b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16位GPIO，1 x COM</a:t>
            </a:r>
            <a:endParaRPr lang="en-US" altLang="zh-CN" sz="900" b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220" y="9761220"/>
            <a:ext cx="2021205" cy="122555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3742376" y="3737801"/>
          <a:ext cx="2889250" cy="138049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754240"/>
                <a:gridCol w="2135010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配置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1</a:t>
                      </a:r>
                      <a:endParaRPr lang="en-US" altLang="zh-CN" sz="600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4" marR="91434" marT="45571" marB="45571" anchor="ctr" horzOverflow="overflow"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ORIN NX 16GB+512GB SSD</a:t>
                      </a:r>
                      <a:endParaRPr lang="en-US" altLang="zh-CN" sz="600" dirty="0">
                        <a:ln>
                          <a:noFill/>
                        </a:ln>
                        <a:effectLst/>
                        <a:sym typeface="Arial" panose="020B0604020202020204" pitchFamily="34" charset="0"/>
                      </a:endParaRPr>
                    </a:p>
                  </a:txBody>
                  <a:tcPr marL="91434" marR="91434" marT="45571" marB="45571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4320">
                <a:tc>
                  <a:txBody>
                    <a:bodyPr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配置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2</a:t>
                      </a:r>
                      <a:endParaRPr lang="en-US" altLang="zh-CN" sz="600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ORIN NX 8GB+256GB SSD</a:t>
                      </a:r>
                      <a:endParaRPr lang="en-US" altLang="zh-CN" sz="600" dirty="0">
                        <a:ln>
                          <a:noFill/>
                        </a:ln>
                        <a:effectLst/>
                        <a:sym typeface="Arial" panose="020B0604020202020204" pitchFamily="34" charset="0"/>
                      </a:endParaRPr>
                    </a:p>
                  </a:txBody>
                  <a:tcPr marL="91434" marR="91434" marT="45571" marB="45571" anchor="ctr" horzOverflow="overflow">
                    <a:lnL w="31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配置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  <a:sym typeface="+mn-ea"/>
                        </a:rPr>
                        <a:t>3</a:t>
                      </a:r>
                      <a:endParaRPr lang="en-US" altLang="zh-CN" sz="600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ORIN NANO 4GB+128GB SSD </a:t>
                      </a:r>
                      <a:endParaRPr lang="en-US" altLang="zh-CN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  <a:tr h="2787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dirty="0">
                          <a:latin typeface="思源黑体 CN Bold" panose="020B0800000000000000" charset="-122"/>
                          <a:ea typeface="思源黑体 CN Bold" panose="020B0800000000000000" charset="-122"/>
                          <a:sym typeface="+mn-ea"/>
                        </a:rPr>
                        <a:t>配件</a:t>
                      </a:r>
                      <a:endParaRPr lang="zh-CN" altLang="en-US" sz="600" dirty="0">
                        <a:latin typeface="思源黑体 CN Bold" panose="020B0800000000000000" charset="-122"/>
                        <a:ea typeface="思源黑体 CN Bold" panose="020B0800000000000000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AC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电源线；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1 x 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电源适配器</a:t>
                      </a:r>
                      <a:r>
                        <a:rPr lang="en-US" altLang="zh-CN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 54V/3A</a:t>
                      </a:r>
                      <a:r>
                        <a:rPr lang="zh-CN" altLang="en-US" sz="6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cs typeface="宋体" panose="02010600030101010101" pitchFamily="2" charset="-122"/>
                          <a:sym typeface="+mn-ea"/>
                        </a:rPr>
                        <a:t>；</a:t>
                      </a:r>
                      <a:r>
                        <a:rPr lang="en-US" altLang="zh-CN" sz="600" dirty="0">
                          <a:sym typeface="+mn-ea"/>
                        </a:rPr>
                        <a:t>WIFI</a:t>
                      </a:r>
                      <a:r>
                        <a:rPr lang="zh-CN" altLang="en-US" sz="600" dirty="0">
                          <a:sym typeface="+mn-ea"/>
                        </a:rPr>
                        <a:t>天线</a:t>
                      </a:r>
                      <a:endParaRPr lang="zh-CN" altLang="en-US" sz="6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cs typeface="宋体" panose="02010600030101010101" pitchFamily="2" charset="-122"/>
                        <a:sym typeface="+mn-ea"/>
                      </a:endParaRPr>
                    </a:p>
                  </a:txBody>
                  <a:tcPr marL="91434" marR="91434" marT="45571" marB="45571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 cmpd="sng">
                      <a:solidFill>
                        <a:srgbClr val="0070C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表格 45"/>
          <p:cNvGraphicFramePr>
            <a:graphicFrameLocks noGrp="1"/>
          </p:cNvGraphicFramePr>
          <p:nvPr/>
        </p:nvGraphicFramePr>
        <p:xfrm>
          <a:off x="203200" y="3737603"/>
          <a:ext cx="3368040" cy="420624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525145"/>
                <a:gridCol w="725170"/>
                <a:gridCol w="2117725"/>
              </a:tblGrid>
              <a:tr h="182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核心模组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cap="none" normalizeH="0" baseline="0" dirty="0"/>
                        <a:t>模组系列</a:t>
                      </a:r>
                      <a:endParaRPr kumimoji="0" lang="zh-CN" altLang="en-US" sz="600" b="1" u="none" strike="noStrike" cap="none" normalizeH="0" baseline="0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ORIN NANO 4GB/8GB 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ORIN NX 8GB/16GB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41" marR="0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 cmpd="sng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cap="none" normalizeH="0" baseline="0" dirty="0">
                          <a:sym typeface="+mn-ea"/>
                        </a:rPr>
                        <a:t>核心</a:t>
                      </a:r>
                      <a:endParaRPr kumimoji="0" lang="zh-CN" altLang="en-US" sz="600" b="1" u="none" strike="noStrike" cap="none" normalizeH="0" baseline="0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kern="1200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6X A78@1.5 GHz/6X A78@1.5 GHz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kern="1200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6X A78@2.0 GHz/8X A78@2.0 GHz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cap="none" normalizeH="0" baseline="0" dirty="0"/>
                        <a:t>AI加速</a:t>
                      </a:r>
                      <a:endParaRPr kumimoji="0" lang="zh-CN" altLang="en-US" sz="600" b="1" u="none" strike="noStrike" cap="none" normalizeH="0" baseline="0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20Tops/40Tops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70Tops/100Tops</a:t>
                      </a:r>
                      <a:endParaRPr kumimoji="0" lang="en-US" altLang="zh-CN" sz="600" u="none" strike="noStrike" kern="1200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41" marR="91441" marT="45683" marB="45683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存储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M.2 SSD</a:t>
                      </a:r>
                      <a:endParaRPr kumimoji="0" lang="zh-CN" altLang="en-US" sz="600" b="1" i="0" u="none" strike="noStrike" cap="none" normalizeH="0" baseline="0" dirty="0">
                        <a:solidFill>
                          <a:schemeClr val="tx1"/>
                        </a:solidFill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M.2 M-KEY 2280 PCIE x4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9" marR="91439" marT="45708" marB="45708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u="none" strike="noStrike" kern="1200" cap="none" normalizeH="0" baseline="0" dirty="0">
                          <a:sym typeface="Arial" panose="020B0604020202020204" pitchFamily="34" charset="0"/>
                        </a:rPr>
                        <a:t>最大容量</a:t>
                      </a:r>
                      <a:endParaRPr kumimoji="0" lang="zh-CN" altLang="en-US" sz="600" b="1" u="none" strike="noStrike" kern="1200" cap="none" normalizeH="0" baseline="0" dirty="0">
                        <a:sym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2TB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宋体" panose="02010600030101010101" pitchFamily="2" charset="-122"/>
                        </a:rPr>
                        <a:t>显示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anchor="ctr" anchorCtr="0">
                    <a:lnR w="3175">
                      <a:solidFill>
                        <a:srgbClr val="0070C0"/>
                      </a:solidFill>
                      <a:prstDash val="soli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视频输出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HDMI™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(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Max. 3840x2160@120Hz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)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音频接口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 x Mic in，1 x Audio out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网络</a:t>
                      </a:r>
                      <a:endParaRPr lang="zh-CN" altLang="en-US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6" marR="91436" marT="45694" marB="45694" anchor="ctr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网络接口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 x RJ45 10/100/1000M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4 x RJ45 10/100/1000M</a:t>
                      </a:r>
                      <a:r>
                        <a:rPr lang="zh-CN" altLang="en-US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POE at/af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6" marR="91436" marT="45694" marB="45694" anchor="ctr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无线网络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M.2 E-KEY 2230 for WIFI/BT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1 x M.2 B-KET 3042 for 4G/5G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4">
                  <a:txBody>
                    <a:bodyPr/>
                    <a:lstStyle/>
                    <a:p>
                      <a:pPr marL="0" marR="0" lvl="0" algn="ctr" defTabSz="914400" rtl="0" eaLnBrk="1" fontAlgn="base" latinLnBrk="0" hangingPunct="1">
                        <a:buClrTx/>
                        <a:buSzTx/>
                        <a:buFontTx/>
                        <a:buNone/>
                      </a:pPr>
                      <a:r>
                        <a:rPr lang="en-US" altLang="zh-CN" sz="600" b="1" dirty="0">
                          <a:ln>
                            <a:noFill/>
                          </a:ln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I/O</a:t>
                      </a:r>
                      <a:endParaRPr lang="en-US" altLang="zh-CN" sz="600" b="1" dirty="0">
                        <a:ln>
                          <a:noFill/>
                        </a:ln>
                        <a:latin typeface="Arial" panose="020B0604020202020204" pitchFamily="34" charset="0"/>
                        <a:ea typeface="宋体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USB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 x USB3.2 Gen2，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USB2.0，</a:t>
                      </a:r>
                      <a:endParaRPr lang="en-US" altLang="zh-CN" sz="60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USB2.0 Type-C OTG </a:t>
                      </a:r>
                      <a:endParaRPr kumimoji="0" lang="en-US" altLang="zh-CN" sz="600" b="0" i="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串口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COM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RS232/422/485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rgbClr val="CDCDDE"/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/>
                        <a:t>GPIO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 x 16pin GPIO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b="1" dirty="0"/>
                        <a:t>SIM</a:t>
                      </a:r>
                      <a:r>
                        <a:rPr lang="zh-CN" altLang="en-US" sz="600" b="1" dirty="0"/>
                        <a:t>卡</a:t>
                      </a:r>
                      <a:endParaRPr lang="zh-CN" altLang="en-US" sz="600" b="1" dirty="0"/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x </a:t>
                      </a: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SIM卡槽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39" marR="91439" marT="45685" marB="45685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操作系统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Linux</a:t>
                      </a:r>
                      <a:endParaRPr lang="zh-CN" altLang="en-US" sz="600" b="1" dirty="0"/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NVIDIA Jetson Linux 36.4.3 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NVIDIA JetPack 6.2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电源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类型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u="none" strike="noStrike" cap="none" normalizeH="0" baseline="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</a:rPr>
                        <a:t>DC-IN</a:t>
                      </a:r>
                      <a:endParaRPr kumimoji="0" lang="en-US" altLang="zh-CN" sz="600" u="none" strike="noStrike" cap="none" normalizeH="0" baseline="0" dirty="0"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B w="3175">
                      <a:solidFill>
                        <a:srgbClr val="0070C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600" b="1" dirty="0">
                          <a:sym typeface="+mn-ea"/>
                        </a:rPr>
                        <a:t>电源需求</a:t>
                      </a:r>
                      <a:endParaRPr lang="zh-CN" altLang="en-US" sz="600" b="1" dirty="0"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54V/3A</a:t>
                      </a:r>
                      <a:endParaRPr kumimoji="0" lang="en-US" altLang="zh-CN" sz="60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39" marR="91439" marT="45690" marB="45690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zh-CN" altLang="en-US" sz="600" b="1" dirty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sym typeface="+mn-ea"/>
                        </a:rPr>
                        <a:t>物理特性</a:t>
                      </a:r>
                      <a:endParaRPr lang="zh-CN" altLang="en-US" sz="600" b="1" dirty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  <a:sym typeface="+mn-ea"/>
                      </a:endParaRPr>
                    </a:p>
                  </a:txBody>
                  <a:tcPr marL="91439" marR="91439" marT="45690" marB="45690" anchor="ctr" horzOverflow="overflow"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cap="none" normalizeH="0" baseline="0" dirty="0">
                          <a:solidFill>
                            <a:schemeClr val="tx1"/>
                          </a:solidFill>
                        </a:rPr>
                        <a:t>尺寸 (W x D)</a:t>
                      </a:r>
                      <a:endParaRPr kumimoji="0" lang="zh-CN" altLang="en-US" sz="600" b="1" i="0" u="none" strike="noStrike" cap="none" normalizeH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74" marR="0" marT="45737" marB="45737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210mm*148mm*66mm </a:t>
                      </a:r>
                      <a:endParaRPr kumimoji="0" lang="en-US" altLang="zh-CN" sz="600" b="0" i="0" u="none" strike="noStrike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91474" marR="91474" marT="45737" marB="45737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cap="none" normalizeH="0" baseline="0" dirty="0">
                          <a:solidFill>
                            <a:schemeClr val="tx1"/>
                          </a:solidFill>
                        </a:rPr>
                        <a:t>操作温度</a:t>
                      </a:r>
                      <a:endParaRPr kumimoji="0" lang="zh-CN" altLang="en-US" sz="600" b="1" i="0" u="none" strike="noStrike" cap="none" normalizeH="0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600" dirty="0"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-20℃ ~ 60℃ at 0.7m/s Air Flow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  <a:tr h="182880">
                <a:tc vMerge="1">
                  <a:tcPr/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600" b="1" i="0" u="none" strike="noStrike" cap="none" normalizeH="0" baseline="0" dirty="0"/>
                        <a:t>操作环境</a:t>
                      </a:r>
                      <a:endParaRPr kumimoji="0" lang="zh-CN" altLang="en-US" sz="600" b="1" i="0" u="none" strike="noStrike" cap="none" normalizeH="0" baseline="0" dirty="0"/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R w="3175">
                      <a:solidFill>
                        <a:srgbClr val="0070C0"/>
                      </a:solidFill>
                      <a:prstDash val="solid"/>
                    </a:lnR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altLang="zh-CN" sz="600" b="0" i="0" u="none" strike="noStrike" kern="1200" cap="none" normalizeH="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charset="-122"/>
                          <a:ea typeface="微软雅黑" panose="020B0503020204020204" charset="-122"/>
                          <a:cs typeface="+mn-cs"/>
                        </a:rPr>
                        <a:t>95% @ 40℃ (non-condensing)  </a:t>
                      </a:r>
                      <a:endParaRPr kumimoji="0" lang="en-US" altLang="zh-CN" sz="600" b="0" i="0" u="none" strike="noStrike" kern="1200" cap="none" normalizeH="0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charset="-122"/>
                        <a:ea typeface="微软雅黑" panose="020B0503020204020204" charset="-122"/>
                        <a:cs typeface="+mn-cs"/>
                      </a:endParaRPr>
                    </a:p>
                  </a:txBody>
                  <a:tcPr marL="91474" marR="91474" marT="45718" marB="45718" anchor="ctr" horzOverflow="overflow">
                    <a:lnL w="3175">
                      <a:solidFill>
                        <a:srgbClr val="0070C0"/>
                      </a:solidFill>
                      <a:prstDash val="solid"/>
                    </a:lnL>
                    <a:lnT w="3175">
                      <a:solidFill>
                        <a:srgbClr val="0070C0"/>
                      </a:solidFill>
                      <a:prstDash val="solid"/>
                    </a:lnT>
                    <a:lnB w="3175">
                      <a:solidFill>
                        <a:srgbClr val="0070C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2" name="文本框 51"/>
          <p:cNvSpPr txBox="1"/>
          <p:nvPr/>
        </p:nvSpPr>
        <p:spPr>
          <a:xfrm>
            <a:off x="3749201" y="4989036"/>
            <a:ext cx="113728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产品</a:t>
            </a:r>
            <a:r>
              <a:rPr lang="zh-CN" altLang="en-US" sz="1200" b="1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示意图</a:t>
            </a:r>
            <a:endParaRPr lang="zh-CN" altLang="en-US" sz="1200" b="1" dirty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203200" y="3444233"/>
            <a:ext cx="3368040" cy="287020"/>
          </a:xfrm>
          <a:prstGeom prst="rect">
            <a:avLst/>
          </a:prstGeom>
          <a:solidFill>
            <a:srgbClr val="0136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产品规格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 bwMode="auto">
          <a:xfrm>
            <a:off x="3742961" y="3450709"/>
            <a:ext cx="2890837" cy="287020"/>
          </a:xfrm>
          <a:prstGeom prst="rect">
            <a:avLst/>
          </a:prstGeom>
          <a:solidFill>
            <a:srgbClr val="01368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lang="zh-CN" altLang="en-US" sz="1200" b="1" dirty="0">
                <a:latin typeface="微软雅黑" panose="020B0503020204020204" charset="-122"/>
                <a:ea typeface="微软雅黑" panose="020B0503020204020204" charset="-122"/>
              </a:rPr>
              <a:t>订购信息</a:t>
            </a:r>
            <a:endParaRPr kumimoji="0" lang="zh-CN" altLang="en-US" sz="12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9" name="直接连接符 8"/>
          <p:cNvCxnSpPr/>
          <p:nvPr/>
        </p:nvCxnSpPr>
        <p:spPr bwMode="auto">
          <a:xfrm>
            <a:off x="3793172" y="1196915"/>
            <a:ext cx="26530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直接连接符 29"/>
          <p:cNvCxnSpPr/>
          <p:nvPr/>
        </p:nvCxnSpPr>
        <p:spPr bwMode="auto">
          <a:xfrm>
            <a:off x="3793191" y="5350420"/>
            <a:ext cx="265305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6" name="图片 5" descr="D:/产品/AI边缘计算/LH85/照片/LH85.7.2.pngLH85.7.2"/>
          <p:cNvPicPr>
            <a:picLocks noChangeAspect="1"/>
          </p:cNvPicPr>
          <p:nvPr/>
        </p:nvPicPr>
        <p:blipFill>
          <a:blip r:embed="rId3">
            <a:clrChange>
              <a:clrFrom>
                <a:srgbClr val="C4CED8">
                  <a:alpha val="100000"/>
                </a:srgbClr>
              </a:clrFrom>
              <a:clrTo>
                <a:srgbClr val="C4CED8">
                  <a:alpha val="100000"/>
                  <a:alpha val="0"/>
                </a:srgbClr>
              </a:clrTo>
            </a:clrChange>
          </a:blip>
          <a:srcRect l="24425" t="35975" r="23918" b="32241"/>
          <a:stretch>
            <a:fillRect/>
          </a:stretch>
        </p:blipFill>
        <p:spPr>
          <a:xfrm>
            <a:off x="368935" y="1379220"/>
            <a:ext cx="2988945" cy="11499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270000" y="629285"/>
            <a:ext cx="100901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1200" b="1" i="1" dirty="0">
                <a:solidFill>
                  <a:schemeClr val="bg1"/>
                </a:solidFill>
              </a:rPr>
              <a:t>HDMI 4K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9865" y="629285"/>
            <a:ext cx="100901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1200" b="1" i="1" dirty="0">
                <a:solidFill>
                  <a:schemeClr val="bg1"/>
                </a:solidFill>
              </a:rPr>
              <a:t>20~100Tops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50135" y="633095"/>
            <a:ext cx="1208405" cy="184150"/>
          </a:xfrm>
          <a:prstGeom prst="rect">
            <a:avLst/>
          </a:prstGeom>
          <a:solidFill>
            <a:srgbClr val="0068B7"/>
          </a:solidFill>
        </p:spPr>
        <p:txBody>
          <a:bodyPr wrap="square" lIns="0" tIns="0" rIns="0" bIns="0" rtlCol="0">
            <a:spAutoFit/>
          </a:bodyPr>
          <a:p>
            <a:pPr algn="ctr"/>
            <a:r>
              <a:rPr lang="en-US" altLang="zh-CN" sz="1200" b="1" i="1" dirty="0">
                <a:solidFill>
                  <a:schemeClr val="bg1"/>
                </a:solidFill>
              </a:rPr>
              <a:t>4xPOE RJ45</a:t>
            </a:r>
            <a:endParaRPr lang="en-US" altLang="zh-CN" sz="1200" b="1" i="1" dirty="0">
              <a:solidFill>
                <a:schemeClr val="bg1"/>
              </a:solidFill>
            </a:endParaRPr>
          </a:p>
        </p:txBody>
      </p:sp>
      <p:graphicFrame>
        <p:nvGraphicFramePr>
          <p:cNvPr id="16" name="对象 15"/>
          <p:cNvGraphicFramePr/>
          <p:nvPr/>
        </p:nvGraphicFramePr>
        <p:xfrm>
          <a:off x="3789045" y="5810885"/>
          <a:ext cx="1804670" cy="16630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" name="" r:id="rId4" imgW="10133965" imgH="9905365" progId="Paint.Picture">
                  <p:embed/>
                </p:oleObj>
              </mc:Choice>
              <mc:Fallback>
                <p:oleObj name="" r:id="rId4" imgW="10133965" imgH="9905365" progId="Paint.Picture">
                  <p:embed/>
                  <p:pic>
                    <p:nvPicPr>
                      <p:cNvPr id="0" name="图片 1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89045" y="5810885"/>
                        <a:ext cx="1804670" cy="16630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930" y="5953125"/>
            <a:ext cx="1151890" cy="3657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zZmY2Y2YzI1MDZmZmRiOGY3YzdiYmYxMDBhYThm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TW" sz="13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Calibri" panose="020F0502020204030204" pitchFamily="34" charset="0"/>
            <a:ea typeface="宋体" panose="02010600030101010101" pitchFamily="2" charset="-122"/>
          </a:defRPr>
        </a:defPPr>
      </a:lst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1104</Words>
  <Application>WPS 演示</Application>
  <PresentationFormat>A4 纸张(210x297 毫米)</PresentationFormat>
  <Paragraphs>162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3" baseType="lpstr">
      <vt:lpstr>Arial</vt:lpstr>
      <vt:lpstr>宋体</vt:lpstr>
      <vt:lpstr>Wingdings</vt:lpstr>
      <vt:lpstr>Calibri</vt:lpstr>
      <vt:lpstr>思源黑体 CN Bold</vt:lpstr>
      <vt:lpstr>Times New Roman</vt:lpstr>
      <vt:lpstr>微软雅黑</vt:lpstr>
      <vt:lpstr>Arial Unicode MS</vt:lpstr>
      <vt:lpstr>PMingLiU</vt:lpstr>
      <vt:lpstr>Segoe Print</vt:lpstr>
      <vt:lpstr>默认设计模板</vt:lpstr>
      <vt:lpstr>Paint.Picture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Introduction on  JIEHE</dc:title>
  <dc:creator>tang</dc:creator>
  <cp:lastModifiedBy>OREOTITI</cp:lastModifiedBy>
  <cp:revision>2640</cp:revision>
  <cp:lastPrinted>2022-02-18T01:47:00Z</cp:lastPrinted>
  <dcterms:created xsi:type="dcterms:W3CDTF">2022-02-18T01:47:00Z</dcterms:created>
  <dcterms:modified xsi:type="dcterms:W3CDTF">2025-09-26T07:18:45Z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2052-12.1.0.17145</vt:lpwstr>
  </property>
  <property fmtid="{D5CDD505-2E9C-101B-9397-08002B2CF9AE}" pid="3" name="ICV">
    <vt:lpwstr>C29A3A397EDA4D10BFDB8D723546A66D</vt:lpwstr>
  </property>
</Properties>
</file>