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3"/>
  </p:sldIdLst>
  <p:sldSz cx="6858000" cy="9906000" type="A4"/>
  <p:notesSz cx="6797675" cy="992822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6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13684"/>
    <a:srgbClr val="CDCDDE"/>
    <a:srgbClr val="8DC11F"/>
    <a:srgbClr val="0070C0"/>
    <a:srgbClr val="0067B6"/>
    <a:srgbClr val="2A5C8A"/>
    <a:srgbClr val="1613A3"/>
    <a:srgbClr val="E8E8EF"/>
    <a:srgbClr val="EFEFDE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689" autoAdjust="0"/>
    <p:restoredTop sz="94660"/>
  </p:normalViewPr>
  <p:slideViewPr>
    <p:cSldViewPr showGuides="1">
      <p:cViewPr>
        <p:scale>
          <a:sx n="100" d="100"/>
          <a:sy n="100" d="100"/>
        </p:scale>
        <p:origin x="1984" y="68"/>
      </p:cViewPr>
      <p:guideLst>
        <p:guide orient="horz" pos="3116"/>
        <p:guide pos="2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8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573338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9" name="Rectangle 5"/>
          <p:cNvSpPr>
            <a:spLocks noGrp="1" noRot="1" noChangeAspect="1" noChangeArrowheads="1"/>
          </p:cNvSpPr>
          <p:nvPr/>
        </p:nvSpPr>
        <p:spPr bwMode="auto">
          <a:xfrm>
            <a:off x="681038" y="4716463"/>
            <a:ext cx="54340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7" rIns="93116" bIns="46557" anchor="ctr"/>
          <a:lstStyle>
            <a:lvl1pPr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/>
          <a:p>
            <a:pPr lvl="0" eaLnBrk="1" fontAlgn="base" hangingPunct="1">
              <a:lnSpc>
                <a:spcPct val="90000"/>
              </a:lnSpc>
              <a:buChar char="•"/>
            </a:pPr>
            <a:fld id="{9A0DB2DC-4C9A-4742-B13C-FB6460FD3503}" type="slidenum">
              <a:rPr lang="en-US" altLang="zh-TW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TW" sz="14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3846513" y="94281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wrap="square" lIns="93116" tIns="46557" rIns="93116" bIns="46557" anchor="b"/>
          <a:lstStyle/>
          <a:p>
            <a:pPr lvl="0" indent="0">
              <a:lnSpc>
                <a:spcPct val="90000"/>
              </a:lnSpc>
            </a:pPr>
            <a:fld id="{9A0DB2DC-4C9A-4742-B13C-FB6460FD3503}" type="slidenum">
              <a:rPr lang="en-US" altLang="zh-TW" dirty="0">
                <a:latin typeface="Calibri" panose="020F0502020204030204" pitchFamily="34" charset="0"/>
              </a:rPr>
            </a:fld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quarter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230" tIns="44115" rIns="88230" bIns="44115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841375" indent="-841375"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12985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17557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22129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26701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16230" indent="-3162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684530" indent="-26225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1050925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1471930" indent="-2082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1892300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266"/>
            <a:ext cx="687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"/>
              </a:spcBef>
              <a:spcAft>
                <a:spcPct val="5000"/>
              </a:spcAft>
            </a:pPr>
            <a:r>
              <a:rPr lang="en-US" altLang="zh-CN" sz="2000" b="1" dirty="0">
                <a:latin typeface="+mn-lt"/>
                <a:ea typeface="思源黑体 CN Bold" panose="020B0800000000000000" charset="-122"/>
                <a:cs typeface="+mn-lt"/>
                <a:sym typeface="Times New Roman" panose="02020603050405020304" pitchFamily="18" charset="0"/>
              </a:rPr>
              <a:t> DN84              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                  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基于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Rockchip</a:t>
            </a:r>
            <a:r>
              <a:rPr lang="en-US" altLang="en-US" sz="1200" dirty="0">
                <a:sym typeface="+mn-ea"/>
              </a:rPr>
              <a:t>®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RK3576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平台工业计算机主板产品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231" name="Text Box 385"/>
          <p:cNvSpPr/>
          <p:nvPr/>
        </p:nvSpPr>
        <p:spPr>
          <a:xfrm>
            <a:off x="3749040" y="813435"/>
            <a:ext cx="2889250" cy="216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134" tIns="42067" rIns="84134" bIns="42067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en-US" altLang="zh-CN" sz="1200" b="1" dirty="0" err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产品特点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endParaRPr lang="en-US" altLang="zh-CN" sz="5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采用</a:t>
            </a:r>
            <a:r>
              <a:rPr lang="en-US" sz="900" b="1" dirty="0">
                <a:solidFill>
                  <a:schemeClr val="tx1"/>
                </a:solidFill>
              </a:rPr>
              <a:t>RK3576</a:t>
            </a:r>
            <a:r>
              <a:rPr lang="zh-CN" altLang="en-US" sz="900" b="1" dirty="0">
                <a:solidFill>
                  <a:schemeClr val="tx1"/>
                </a:solidFill>
              </a:rPr>
              <a:t>平台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处理器</a:t>
            </a:r>
            <a:r>
              <a:rPr lang="zh-CN" alt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，内置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6Tops NPU</a:t>
            </a:r>
            <a:endParaRPr lang="zh-CN" altLang="en-US" sz="900" b="1" dirty="0">
              <a:solidFill>
                <a:schemeClr val="tx1"/>
              </a:solidFill>
              <a:ea typeface="思源黑体 CN Bold" panose="020B0800000000000000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板载</a:t>
            </a:r>
            <a:r>
              <a:rPr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LP</a:t>
            </a:r>
            <a:r>
              <a:rPr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DDR</a:t>
            </a:r>
            <a:r>
              <a:rPr 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4/</a:t>
            </a:r>
            <a:r>
              <a:rPr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4</a:t>
            </a:r>
            <a:r>
              <a:rPr 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X</a:t>
            </a:r>
            <a:r>
              <a:rPr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内存</a:t>
            </a:r>
            <a:r>
              <a:rPr 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，最大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8GB</a:t>
            </a:r>
            <a:endParaRPr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zh-CN" alt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支持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2 x HDMI</a:t>
            </a:r>
            <a:r>
              <a:rPr lang="zh-CN" alt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，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1x </a:t>
            </a:r>
            <a:r>
              <a:rPr 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HDMI in</a:t>
            </a:r>
            <a:r>
              <a:rPr lang="zh-CN" alt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，4K分辨率</a:t>
            </a:r>
            <a:endParaRPr lang="zh-CN" altLang="en-US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chemeClr val="tx1"/>
                </a:solidFill>
                <a:cs typeface="+mn-lt"/>
                <a:sym typeface="+mn-ea"/>
              </a:rPr>
              <a:t>  </a:t>
            </a:r>
            <a:r>
              <a:rPr lang="zh-CN" altLang="en-US" sz="900" b="1" dirty="0">
                <a:solidFill>
                  <a:schemeClr val="tx1"/>
                </a:solidFill>
                <a:cs typeface="+mn-lt"/>
                <a:sym typeface="+mn-ea"/>
              </a:rPr>
              <a:t>支持</a:t>
            </a:r>
            <a:r>
              <a:rPr lang="en-US" altLang="zh-CN" sz="900" b="1" dirty="0">
                <a:solidFill>
                  <a:schemeClr val="tx1"/>
                </a:solidFill>
                <a:cs typeface="+mn-lt"/>
                <a:sym typeface="+mn-ea"/>
              </a:rPr>
              <a:t>1 x RS232</a:t>
            </a:r>
            <a:r>
              <a:rPr lang="zh-CN" altLang="en-US" sz="900" b="1" dirty="0">
                <a:solidFill>
                  <a:schemeClr val="tx1"/>
                </a:solidFill>
                <a:cs typeface="+mn-lt"/>
                <a:sym typeface="+mn-ea"/>
              </a:rPr>
              <a:t>，</a:t>
            </a:r>
            <a:r>
              <a:rPr lang="en-US" altLang="zh-CN" sz="900" b="1" dirty="0">
                <a:solidFill>
                  <a:schemeClr val="tx1"/>
                </a:solidFill>
                <a:cs typeface="+mn-lt"/>
                <a:sym typeface="+mn-ea"/>
              </a:rPr>
              <a:t>2 x </a:t>
            </a:r>
            <a:r>
              <a:rPr lang="en-US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RS485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chemeClr val="tx1"/>
                </a:solidFill>
                <a:cs typeface="+mn-lt"/>
                <a:sym typeface="+mn-ea"/>
              </a:rPr>
              <a:t>  1 x </a:t>
            </a:r>
            <a:r>
              <a:rPr lang="zh-CN" altLang="en-US" sz="900" b="1" dirty="0">
                <a:solidFill>
                  <a:schemeClr val="tx1"/>
                </a:solidFill>
                <a:cs typeface="+mn-lt"/>
                <a:sym typeface="+mn-ea"/>
              </a:rPr>
              <a:t>板载</a:t>
            </a:r>
            <a:r>
              <a:rPr lang="en-US" altLang="zh-CN" sz="900" b="1" dirty="0">
                <a:solidFill>
                  <a:schemeClr val="tx1"/>
                </a:solidFill>
                <a:cs typeface="+mn-lt"/>
                <a:sym typeface="+mn-ea"/>
              </a:rPr>
              <a:t>Wifi6/BT5.4</a:t>
            </a:r>
            <a:endParaRPr lang="zh-CN" altLang="en-US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x </a:t>
            </a:r>
            <a:r>
              <a:rPr lang="en-US" altLang="zh-TW" sz="900" b="1" dirty="0">
                <a:solidFill>
                  <a:schemeClr val="tx1"/>
                </a:solidFill>
                <a:ea typeface="思源黑体 CN Normal" panose="020B0400000000000000" charset="-122"/>
                <a:cs typeface="+mn-lt"/>
                <a:sym typeface="+mn-ea"/>
              </a:rPr>
              <a:t>USB3.2 Gen1,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</a:t>
            </a:r>
            <a:r>
              <a:rPr lang="en-US" altLang="zh-TW" sz="900" b="1" dirty="0">
                <a:solidFill>
                  <a:schemeClr val="tx1"/>
                </a:solidFill>
                <a:ea typeface="思源黑体 CN Normal" panose="020B0400000000000000" charset="-122"/>
                <a:cs typeface="+mn-lt"/>
                <a:sym typeface="+mn-ea"/>
              </a:rPr>
              <a:t> x USB2.0</a:t>
            </a:r>
            <a:endParaRPr lang="en-US" altLang="zh-TW" sz="900" b="1" dirty="0">
              <a:solidFill>
                <a:schemeClr val="tx1"/>
              </a:solidFill>
              <a:ea typeface="思源黑体 CN Normal" panose="020B0400000000000000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altLang="zh-TW" sz="900" b="1" dirty="0">
                <a:solidFill>
                  <a:schemeClr val="tx1"/>
                </a:solidFill>
                <a:ea typeface="思源黑体 CN Normal" panose="020B0400000000000000" charset="-122"/>
                <a:cs typeface="+mn-lt"/>
                <a:sym typeface="+mn-ea"/>
              </a:rPr>
              <a:t> 2</a:t>
            </a:r>
            <a:r>
              <a:rPr lang="en-US" altLang="zh-TW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x RJ45 1000M</a:t>
            </a:r>
            <a:endParaRPr lang="zh-CN" altLang="en-US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9761220"/>
            <a:ext cx="2021205" cy="12255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742376" y="3737801"/>
          <a:ext cx="2889250" cy="8274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54240"/>
                <a:gridCol w="213501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DN84系列</a:t>
                      </a:r>
                      <a:endParaRPr lang="en-US" altLang="zh-CN" sz="600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CPU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：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RK3576</a:t>
                      </a:r>
                      <a:endParaRPr lang="en-US" altLang="zh-CN" sz="600" dirty="0">
                        <a:ln>
                          <a:noFill/>
                        </a:ln>
                        <a:effectLst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RAM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：板载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 4GB LPDDR4X</a:t>
                      </a:r>
                      <a:endParaRPr lang="en-US" altLang="zh-CN" sz="600" dirty="0">
                        <a:ln>
                          <a:noFill/>
                        </a:ln>
                        <a:effectLst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ROM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：板载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  <a:t> 64GB</a:t>
                      </a:r>
                      <a:endParaRPr lang="en-US" altLang="zh-CN" sz="600" dirty="0">
                        <a:ln>
                          <a:noFill/>
                        </a:ln>
                        <a:effectLst/>
                        <a:sym typeface="Arial" panose="020B0604020202020204" pitchFamily="34" charset="0"/>
                      </a:endParaRPr>
                    </a:p>
                  </a:txBody>
                  <a:tcPr marL="91434" marR="91434" marT="45571" marB="45571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可选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AC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电源线；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电源适配器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 12V/3A</a:t>
                      </a:r>
                      <a:endParaRPr lang="en-US" altLang="zh-CN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203200" y="3737603"/>
          <a:ext cx="3368040" cy="55778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145"/>
                <a:gridCol w="725170"/>
                <a:gridCol w="2117725"/>
              </a:tblGrid>
              <a:tr h="182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处理器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600" b="1" u="none" strike="noStrike" cap="none" normalizeH="0" baseline="0" dirty="0">
                          <a:ln>
                            <a:noFill/>
                          </a:ln>
                          <a:cs typeface="Arial" panose="020B0604020202020204" pitchFamily="34" charset="0"/>
                        </a:rPr>
                        <a:t>CPU</a:t>
                      </a:r>
                      <a:endParaRPr kumimoji="0" lang="en-US" altLang="zh-CN" sz="600" b="1" u="none" strike="noStrike" cap="none" normalizeH="0" baseline="0" dirty="0">
                        <a:ln>
                          <a:noFill/>
                        </a:ln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Rockchip® RK3576 processor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41" marR="0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cap="none" normalizeH="0" baseline="0" dirty="0">
                          <a:sym typeface="+mn-ea"/>
                        </a:rPr>
                        <a:t>核心</a:t>
                      </a:r>
                      <a:endParaRPr kumimoji="0" lang="zh-CN" altLang="en-US" sz="600" b="1" u="none" strike="noStrike" cap="none" normalizeH="0" baseline="0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kern="1200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 x Cortex-A72 &amp; 4 x Cortex-A53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crgbClr r="0" g="0" b="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cap="none" normalizeH="0" baseline="0" dirty="0"/>
                        <a:t>主频</a:t>
                      </a:r>
                      <a:endParaRPr kumimoji="0" lang="zh-CN" altLang="en-US" sz="600" b="1" u="none" strike="noStrike" cap="none" normalizeH="0" baseline="0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kern="1200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2.2GHz &amp; 1.8GHz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内存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Arial" panose="020B0604020202020204" pitchFamily="34" charset="0"/>
                        </a:rPr>
                        <a:t>规格</a:t>
                      </a:r>
                      <a:endParaRPr lang="zh-CN" altLang="en-US" sz="600" b="1" dirty="0"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板载LPDDR4/4X 32Bits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9" marR="91439" marT="45708" marB="4570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kern="1200" cap="none" normalizeH="0" baseline="0" dirty="0">
                          <a:sym typeface="Arial" panose="020B0604020202020204" pitchFamily="34" charset="0"/>
                        </a:rPr>
                        <a:t>最大容量</a:t>
                      </a:r>
                      <a:endParaRPr kumimoji="0" lang="zh-CN" altLang="en-US" sz="600" b="1" u="none" strike="noStrike" kern="1200" cap="none" normalizeH="0" baseline="0" dirty="0"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8GB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存储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>
                      <a:solidFill>
                        <a:scrgbClr r="0" g="0" b="0"/>
                      </a:solidFill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>
                          <a:sym typeface="+mn-ea"/>
                        </a:rPr>
                        <a:t>eMMC</a:t>
                      </a:r>
                      <a:endParaRPr kumimoji="0" lang="en-US" altLang="zh-CN" sz="600" b="1" i="0" u="none" strike="noStrike" cap="none" normalizeH="0" baseline="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eMMC (Max. 128GB)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图形处理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1" i="0" u="none" strike="noStrike" kern="1200" cap="none" normalizeH="0" baseline="0" dirty="0">
                          <a:solidFill>
                            <a:schemeClr val="tx1"/>
                          </a:solidFill>
                          <a:cs typeface="+mn-cs"/>
                          <a:sym typeface="Arial" panose="020B0604020202020204" pitchFamily="34" charset="0"/>
                        </a:rPr>
                        <a:t>GPU</a:t>
                      </a:r>
                      <a:endParaRPr kumimoji="0" lang="en-US" altLang="zh-CN" sz="600" b="1" i="0" u="none" strike="noStrike" kern="1200" cap="none" normalizeH="0" baseline="0" dirty="0">
                        <a:solidFill>
                          <a:schemeClr val="tx1"/>
                        </a:solidFill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集成Mali G52 MC3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视频输出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 x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HDMI™ </a:t>
                      </a: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(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Max. 3840x2160@120Hz</a:t>
                      </a: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)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</a:tcPr>
                </a:tc>
                <a:tc vMerge="1"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HDMI™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(Max.  2560x1600@60Hz) 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视频采集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HDMI™ in (Max. 3840x2160@60Hz)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音频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音频接口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 x 二合一音频3.5mm口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网络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6" marR="91436" marT="45694" marB="45694" anchor="ctr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网络接口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 x RJ45 10/100/1000M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6" marR="91436" marT="45694" marB="45694" anchor="ctr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无线网络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板载 WiFi6/BT5.4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I/O</a:t>
                      </a:r>
                      <a:endParaRPr lang="en-US" alt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/>
                        <a:t>USB</a:t>
                      </a:r>
                      <a:endParaRPr lang="en-US" altLang="zh-CN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 x USB3.2 Gen1，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USB2.0 OTG，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串口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RS232，2 x RS485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其他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IR RX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操作系统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/>
                        <a:t>Android</a:t>
                      </a:r>
                      <a:endParaRPr lang="en-US" altLang="zh-CN" sz="600" b="1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Android14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/>
                        <a:t>Linux</a:t>
                      </a:r>
                      <a:endParaRPr lang="en-US" altLang="zh-CN" sz="600" b="1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Debian12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电源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类型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DC-IN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sym typeface="+mn-ea"/>
                        </a:rPr>
                        <a:t>电源需求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12V/3A</a:t>
                      </a:r>
                      <a:endParaRPr kumimoji="0" lang="en-US" altLang="zh-CN" sz="60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物理特性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cap="none" normalizeH="0" baseline="0" dirty="0">
                          <a:solidFill>
                            <a:schemeClr val="tx1"/>
                          </a:solidFill>
                        </a:rPr>
                        <a:t>尺寸</a:t>
                      </a:r>
                      <a:r>
                        <a:rPr kumimoji="0" lang="en-US" altLang="zh-CN" sz="600" b="1" i="0" u="none" strike="noStrike" cap="none" normalizeH="0" baseline="0" dirty="0">
                          <a:solidFill>
                            <a:schemeClr val="tx1"/>
                          </a:solidFill>
                        </a:rPr>
                        <a:t> (W x D)</a:t>
                      </a:r>
                      <a:endParaRPr kumimoji="0" lang="en-US" altLang="zh-CN" sz="600" b="1" i="0" u="none" strike="noStrike" cap="none" normalizeH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74" marR="0" marT="45737" marB="45737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165mm x 108mm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x 40mm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74" marR="91474" marT="45737" marB="45737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i="0" u="none" strike="noStrike" cap="none" normalizeH="0" baseline="0" dirty="0">
                          <a:solidFill>
                            <a:schemeClr val="tx1"/>
                          </a:solidFill>
                        </a:rPr>
                        <a:t>工作温度</a:t>
                      </a:r>
                      <a:endParaRPr kumimoji="0" lang="zh-CN" altLang="en-US" sz="600" b="1" i="0" u="none" strike="noStrike" cap="none" normalizeH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0℃ ~ 60℃ at 0.7m/s Air Flow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crgbClr r="0" g="0" b="0"/>
                      </a:solidFill>
                      <a:prstDash val="solid"/>
                    </a:lnR>
                    <a:lnB w="3175">
                      <a:solidFill>
                        <a:scrgbClr r="0" g="0" b="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600" b="1" i="0" u="none" strike="noStrike" cap="none" normalizeH="0" baseline="0" dirty="0"/>
                        <a:t>环境湿度</a:t>
                      </a:r>
                      <a:endParaRPr kumimoji="0" lang="zh-CN" altLang="en-US" sz="600" b="1" i="0" u="none" strike="noStrike" cap="none" normalizeH="0" baseline="0" dirty="0"/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kern="1200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10%~95% (non-condensing)  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文本框 51"/>
          <p:cNvSpPr txBox="1"/>
          <p:nvPr/>
        </p:nvSpPr>
        <p:spPr>
          <a:xfrm>
            <a:off x="3749201" y="4809331"/>
            <a:ext cx="1137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示意图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03200" y="3444233"/>
            <a:ext cx="3368040" cy="287020"/>
          </a:xfrm>
          <a:prstGeom prst="rect">
            <a:avLst/>
          </a:prstGeom>
          <a:solidFill>
            <a:srgbClr val="0136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产品规格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742961" y="3450709"/>
            <a:ext cx="2890837" cy="287020"/>
          </a:xfrm>
          <a:prstGeom prst="rect">
            <a:avLst/>
          </a:prstGeom>
          <a:solidFill>
            <a:srgbClr val="0136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订购信息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793172" y="1196915"/>
            <a:ext cx="26530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 bwMode="auto">
          <a:xfrm>
            <a:off x="3793191" y="5170715"/>
            <a:ext cx="26530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1270000" y="629285"/>
            <a:ext cx="100901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1200" b="1" i="1" dirty="0">
                <a:solidFill>
                  <a:schemeClr val="bg1"/>
                </a:solidFill>
              </a:rPr>
              <a:t>双</a:t>
            </a:r>
            <a:r>
              <a:rPr lang="en-US" altLang="zh-CN" sz="1200" b="1" i="1" dirty="0">
                <a:solidFill>
                  <a:schemeClr val="bg1"/>
                </a:solidFill>
              </a:rPr>
              <a:t>HDMI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865" y="629285"/>
            <a:ext cx="100901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1200" b="1" i="1" dirty="0">
                <a:solidFill>
                  <a:schemeClr val="bg1"/>
                </a:solidFill>
              </a:rPr>
              <a:t>RK3576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0135" y="633095"/>
            <a:ext cx="120840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1200" b="1" i="1" dirty="0">
                <a:solidFill>
                  <a:schemeClr val="bg1"/>
                </a:solidFill>
              </a:rPr>
              <a:t>6 Tops NPU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pic>
        <p:nvPicPr>
          <p:cNvPr id="6" name="图片 5" descr="_MG_4717"/>
          <p:cNvPicPr>
            <a:picLocks noChangeAspect="1"/>
          </p:cNvPicPr>
          <p:nvPr/>
        </p:nvPicPr>
        <p:blipFill>
          <a:blip r:embed="rId3"/>
          <a:srcRect l="28861" t="35583" r="30176" b="29139"/>
          <a:stretch>
            <a:fillRect/>
          </a:stretch>
        </p:blipFill>
        <p:spPr>
          <a:xfrm>
            <a:off x="203200" y="1240155"/>
            <a:ext cx="3342005" cy="1918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730" y="7600950"/>
            <a:ext cx="2868295" cy="1656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475" y="6572885"/>
            <a:ext cx="2339340" cy="5956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475" y="5531485"/>
            <a:ext cx="2331720" cy="594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WPS 演示</Application>
  <PresentationFormat>A4 纸张(210x297 毫米)</PresentationFormat>
  <Paragraphs>172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思源黑体 CN Bold</vt:lpstr>
      <vt:lpstr>黑体</vt:lpstr>
      <vt:lpstr>Times New Roman</vt:lpstr>
      <vt:lpstr>微软雅黑</vt:lpstr>
      <vt:lpstr>思源黑体 CN Normal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on  JIEHE</dc:title>
  <dc:creator>tang</dc:creator>
  <cp:lastModifiedBy>Jusr</cp:lastModifiedBy>
  <cp:revision>2636</cp:revision>
  <cp:lastPrinted>2022-02-18T01:47:00Z</cp:lastPrinted>
  <dcterms:created xsi:type="dcterms:W3CDTF">2022-02-18T01:47:00Z</dcterms:created>
  <dcterms:modified xsi:type="dcterms:W3CDTF">2025-07-07T07:53:38Z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2052-12.8.2.18913</vt:lpwstr>
  </property>
  <property fmtid="{D5CDD505-2E9C-101B-9397-08002B2CF9AE}" pid="3" name="ICV">
    <vt:lpwstr>C29A3A397EDA4D10BFDB8D723546A66D</vt:lpwstr>
  </property>
</Properties>
</file>