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94" r:id="rId3"/>
  </p:sldIdLst>
  <p:sldSz cx="6858000" cy="9906000" type="A4"/>
  <p:notesSz cx="6797675" cy="9928225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300" b="0" i="0" u="none" kern="1200" baseline="0">
        <a:solidFill>
          <a:srgbClr val="FFFFFF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CDCDDE"/>
    <a:srgbClr val="8DC11F"/>
    <a:srgbClr val="0070C0"/>
    <a:srgbClr val="0067B6"/>
    <a:srgbClr val="2A5C8A"/>
    <a:srgbClr val="1613A3"/>
    <a:srgbClr val="013684"/>
    <a:srgbClr val="E8E8EF"/>
    <a:srgbClr val="EFEFDE"/>
    <a:srgbClr val="CDCD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184"/>
    <p:restoredTop sz="94660"/>
  </p:normalViewPr>
  <p:slideViewPr>
    <p:cSldViewPr showGuides="1">
      <p:cViewPr>
        <p:scale>
          <a:sx n="125" d="100"/>
          <a:sy n="125" d="100"/>
        </p:scale>
        <p:origin x="1134" y="90"/>
      </p:cViewPr>
      <p:guideLst>
        <p:guide orient="horz" pos="3120"/>
        <p:guide pos="21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80000" cy="18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l" eaLnBrk="1" hangingPunct="1">
              <a:buFont typeface="Arial" panose="020B0604020202020204" pitchFamily="34" charset="0"/>
              <a:buNone/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r" eaLnBrk="1" hangingPunct="1">
              <a:buFont typeface="Arial" panose="020B0604020202020204" pitchFamily="34" charset="0"/>
              <a:buNone/>
              <a:defRPr sz="1200" noProof="1">
                <a:cs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8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l" eaLnBrk="1" hangingPunct="1">
              <a:buFont typeface="Arial" panose="020B0604020202020204" pitchFamily="34" charset="0"/>
              <a:buNone/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49688" y="9431338"/>
            <a:ext cx="2946400" cy="496888"/>
          </a:xfrm>
          <a:prstGeom prst="rect">
            <a:avLst/>
          </a:prstGeom>
        </p:spPr>
        <p:txBody>
          <a:bodyPr vert="horz" wrap="square" lIns="88230" tIns="44115" rIns="88230" bIns="44115" numCol="1" anchor="b" anchorCtr="0" compatLnSpc="1"/>
          <a:lstStyle/>
          <a:p>
            <a:pPr lvl="0" algn="r" eaLnBrk="1" fontAlgn="base" hangingPunct="1">
              <a:buChar char="•"/>
            </a:pPr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16" tIns="46557" rIns="93116" bIns="46557" numCol="1" anchor="t" anchorCtr="0" compatLnSpc="1"/>
          <a:lstStyle>
            <a:lvl1pPr eaLnBrk="0" hangingPunct="0">
              <a:lnSpc>
                <a:spcPct val="90000"/>
              </a:lnSpc>
              <a:buFont typeface="Arial" panose="020B0604020202020204" pitchFamily="34" charset="0"/>
              <a:buNone/>
              <a:defRPr sz="1400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TW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6513" y="0"/>
            <a:ext cx="2949575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16" tIns="46557" rIns="93116" bIns="46557" numCol="1" anchor="t" anchorCtr="0" compatLnSpc="1"/>
          <a:lstStyle>
            <a:lvl1pPr eaLnBrk="0" hangingPunct="0">
              <a:lnSpc>
                <a:spcPct val="90000"/>
              </a:lnSpc>
              <a:buFont typeface="Arial" panose="020B0604020202020204" pitchFamily="34" charset="0"/>
              <a:buNone/>
              <a:defRPr sz="1400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TW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6" name="Rectangle 4"/>
          <p:cNvSpPr>
            <a:spLocks noGrp="1" noRot="1" noChangeAspect="1"/>
          </p:cNvSpPr>
          <p:nvPr>
            <p:ph type="sldImg"/>
          </p:nvPr>
        </p:nvSpPr>
        <p:spPr>
          <a:xfrm>
            <a:off x="2111375" y="746125"/>
            <a:ext cx="2573338" cy="37211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1029" name="Rectangle 5"/>
          <p:cNvSpPr>
            <a:spLocks noGrp="1" noRot="1" noChangeAspect="1" noChangeArrowheads="1"/>
          </p:cNvSpPr>
          <p:nvPr/>
        </p:nvSpPr>
        <p:spPr bwMode="auto">
          <a:xfrm>
            <a:off x="681038" y="4716463"/>
            <a:ext cx="5434013" cy="446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16" tIns="46557" rIns="93116" bIns="46557" anchor="ctr"/>
          <a:lstStyle>
            <a:lvl1pPr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13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单击此处编辑母版文本样式</a:t>
            </a:r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第二级</a:t>
            </a:r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第三级</a:t>
            </a:r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第四级</a:t>
            </a:r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  <a:sym typeface="+mn-ea"/>
              </a:rPr>
              <a:t>第五级</a:t>
            </a:r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  <a:sym typeface="+mn-ea"/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16" tIns="46557" rIns="93116" bIns="46557" numCol="1" anchor="b" anchorCtr="0" compatLnSpc="1"/>
          <a:lstStyle>
            <a:lvl1pPr eaLnBrk="0" hangingPunct="0">
              <a:lnSpc>
                <a:spcPct val="90000"/>
              </a:lnSpc>
              <a:buFont typeface="Arial" panose="020B0604020202020204" pitchFamily="34" charset="0"/>
              <a:buNone/>
              <a:defRPr sz="1400">
                <a:latin typeface="Calibri" panose="020F050202020403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TW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6513" y="9428163"/>
            <a:ext cx="2949575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3116" tIns="46557" rIns="93116" bIns="46557" numCol="1" anchor="b" anchorCtr="0" compatLnSpc="1"/>
          <a:lstStyle/>
          <a:p>
            <a:pPr lvl="0" eaLnBrk="1" fontAlgn="base" hangingPunct="1">
              <a:lnSpc>
                <a:spcPct val="90000"/>
              </a:lnSpc>
              <a:buChar char="•"/>
            </a:pPr>
            <a:fld id="{9A0DB2DC-4C9A-4742-B13C-FB6460FD3503}" type="slidenum">
              <a:rPr lang="en-US" altLang="zh-TW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en-US" altLang="zh-TW" sz="1400" strike="noStrike" noProof="1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宋体" panose="02010600030101010101" pitchFamily="2" charset="-122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宋体" panose="02010600030101010101" pitchFamily="2" charset="-122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宋体" panose="02010600030101010101" pitchFamily="2" charset="-122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宋体" panose="02010600030101010101" pitchFamily="2" charset="-122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宋体" panose="02010600030101010101" pitchFamily="2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122" name="灯片编号占位符 2"/>
          <p:cNvSpPr txBox="1">
            <a:spLocks noGrp="1"/>
          </p:cNvSpPr>
          <p:nvPr>
            <p:ph type="sldNum" sz="quarter"/>
          </p:nvPr>
        </p:nvSpPr>
        <p:spPr>
          <a:xfrm>
            <a:off x="3846513" y="94281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wrap="square" lIns="93116" tIns="46557" rIns="93116" bIns="46557" anchor="b"/>
          <a:lstStyle/>
          <a:p>
            <a:pPr lvl="0" indent="0">
              <a:lnSpc>
                <a:spcPct val="90000"/>
              </a:lnSpc>
            </a:pPr>
            <a:fld id="{9A0DB2DC-4C9A-4742-B13C-FB6460FD3503}" type="slidenum">
              <a:rPr lang="en-US" altLang="zh-TW" dirty="0">
                <a:latin typeface="Calibri" panose="020F0502020204030204" pitchFamily="34" charset="0"/>
              </a:rPr>
            </a:fld>
            <a:endParaRPr lang="en-US" altLang="zh-TW" sz="1400" dirty="0">
              <a:latin typeface="Calibri" panose="020F0502020204030204" pitchFamily="34" charset="0"/>
            </a:endParaRPr>
          </a:p>
        </p:txBody>
      </p:sp>
      <p:sp>
        <p:nvSpPr>
          <p:cNvPr id="5123" name="文本占位符 3"/>
          <p:cNvSpPr>
            <a:spLocks noGrp="1"/>
          </p:cNvSpPr>
          <p:nvPr>
            <p:ph type="body" sz="quarter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8230" tIns="44115" rIns="88230" bIns="44115" anchor="t"/>
          <a:lstStyle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57250" y="1620838"/>
            <a:ext cx="5143500" cy="3449637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57250" y="5202238"/>
            <a:ext cx="5143500" cy="23923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  <a:endParaRPr lang="zh-TW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TW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08550" y="527050"/>
            <a:ext cx="1477963" cy="8394700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71488" y="527050"/>
            <a:ext cx="4284662" cy="839470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TW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TW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71488" y="2636838"/>
            <a:ext cx="2881312" cy="6284912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TW" altLang="en-US" strike="noStrike" noProof="1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505200" y="2636838"/>
            <a:ext cx="2881313" cy="6284912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TW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TW" altLang="en-US" strike="noStrike" noProof="1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TW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TW" altLang="en-US" strike="noStrike" noProof="1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TW" altLang="en-US" strike="noStrike" noProof="1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TW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841375" indent="-841375"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1pPr>
      <a:lvl2pPr marL="841375" indent="-841375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2pPr>
      <a:lvl3pPr marL="841375" indent="-841375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3pPr>
      <a:lvl4pPr marL="841375" indent="-841375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4pPr>
      <a:lvl5pPr marL="841375" indent="-841375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5pPr>
      <a:lvl6pPr marL="1298575" indent="-841375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sym typeface="Arial" panose="020B0604020202020204" pitchFamily="34" charset="0"/>
        </a:defRPr>
      </a:lvl6pPr>
      <a:lvl7pPr marL="1755775" indent="-841375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sym typeface="Arial" panose="020B0604020202020204" pitchFamily="34" charset="0"/>
        </a:defRPr>
      </a:lvl7pPr>
      <a:lvl8pPr marL="2212975" indent="-841375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sym typeface="Arial" panose="020B0604020202020204" pitchFamily="34" charset="0"/>
        </a:defRPr>
      </a:lvl8pPr>
      <a:lvl9pPr marL="2670175" indent="-841375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  <a:sym typeface="Arial" panose="020B0604020202020204" pitchFamily="34" charset="0"/>
        </a:defRPr>
      </a:lvl9pPr>
    </p:titleStyle>
    <p:bodyStyle>
      <a:lvl1pPr marL="316230" indent="-316230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1pPr>
      <a:lvl2pPr marL="684530" indent="-262255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2pPr>
      <a:lvl3pPr marL="1050925" indent="-209550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3pPr>
      <a:lvl4pPr marL="1471930" indent="-208280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4pPr>
      <a:lvl5pPr marL="1892300" indent="-209550" algn="l" defTabSz="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宋体" panose="02010600030101010101" pitchFamily="2" charset="-122"/>
          <a:cs typeface="宋体" panose="02010600030101010101" pitchFamily="2" charset="-122"/>
          <a:sym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0"/>
            <a:ext cx="687832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ct val="5000"/>
              </a:spcBef>
              <a:spcAft>
                <a:spcPct val="5000"/>
              </a:spcAft>
            </a:pPr>
            <a:r>
              <a:rPr lang="en-US" altLang="zh-CN" sz="2000" b="1" dirty="0">
                <a:latin typeface="+mn-lt"/>
                <a:ea typeface="思源黑体 CN Bold" panose="020B0800000000000000" charset="-122"/>
                <a:cs typeface="+mn-lt"/>
                <a:sym typeface="Times New Roman" panose="02020603050405020304" pitchFamily="18" charset="0"/>
              </a:rPr>
              <a:t>Giada CB4-612-C1 </a:t>
            </a:r>
            <a:r>
              <a:rPr lang="en-US" altLang="zh-CN" sz="1800" b="1" dirty="0">
                <a:solidFill>
                  <a:schemeClr val="bg1"/>
                </a:solidFill>
                <a:sym typeface="+mn-ea"/>
              </a:rPr>
              <a:t>                                             </a:t>
            </a:r>
            <a:r>
              <a:rPr lang="en-US" sz="12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Thin mini-ITX</a:t>
            </a:r>
            <a:r>
              <a:rPr lang="zh-CN" altLang="en-US" sz="12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主板</a:t>
            </a:r>
            <a:endParaRPr lang="zh-CN" altLang="en-US" sz="12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49860" y="3559810"/>
          <a:ext cx="3371215" cy="594360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651510"/>
                <a:gridCol w="739775"/>
                <a:gridCol w="1979930"/>
              </a:tblGrid>
              <a:tr h="182880">
                <a:tc row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600" b="1" u="none" strike="noStrike" cap="none" normalizeH="0" baseline="0" dirty="0">
                          <a:ln>
                            <a:noFill/>
                          </a:ln>
                          <a:cs typeface="Arial" panose="020B0604020202020204" pitchFamily="34" charset="0"/>
                        </a:rPr>
                        <a:t>处理器</a:t>
                      </a:r>
                      <a:endParaRPr kumimoji="0" lang="zh-CN" altLang="en-US" sz="600" b="1" u="none" strike="noStrike" cap="none" normalizeH="0" baseline="0" dirty="0">
                        <a:ln>
                          <a:noFill/>
                        </a:ln>
                        <a:cs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 cmpd="sng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600" b="1" u="none" strike="noStrike" cap="none" normalizeH="0" baseline="0" dirty="0">
                          <a:ln>
                            <a:noFill/>
                          </a:ln>
                          <a:latin typeface="微软雅黑" panose="020B0503020204020204" charset="-122"/>
                          <a:ea typeface="微软雅黑" panose="020B0503020204020204" charset="-122"/>
                          <a:cs typeface="Arial" panose="020B0604020202020204" pitchFamily="34" charset="0"/>
                        </a:rPr>
                        <a:t>CPU</a:t>
                      </a:r>
                      <a:endParaRPr kumimoji="0" lang="en-US" altLang="zh-CN" sz="600" b="1" u="none" strike="noStrike" cap="none" normalizeH="0" baseline="0" dirty="0">
                        <a:ln>
                          <a:noFill/>
                        </a:ln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i5-12450H/I7-13620H,i5-1235U/i5-1335U</a:t>
                      </a:r>
                      <a:r>
                        <a:rPr lang="zh-CN" altLang="en-US" sz="60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等</a:t>
                      </a:r>
                      <a:endParaRPr lang="zh-CN" altLang="en-US" sz="600" dirty="0" smtClean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 cmpd="sng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vMerge="1">
                  <a:tcPr/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buClrTx/>
                        <a:buSzTx/>
                        <a:buFontTx/>
                        <a:buNone/>
                      </a:pPr>
                      <a:r>
                        <a:rPr lang="en-US" altLang="zh-CN" sz="600" b="1" dirty="0">
                          <a:ln>
                            <a:noFill/>
                          </a:ln>
                          <a:latin typeface="微软雅黑" panose="020B0503020204020204" charset="-122"/>
                          <a:ea typeface="微软雅黑" panose="020B0503020204020204" charset="-122"/>
                          <a:cs typeface="Arial" panose="020B0604020202020204" pitchFamily="34" charset="0"/>
                          <a:sym typeface="+mn-ea"/>
                        </a:rPr>
                        <a:t>BIOS</a:t>
                      </a:r>
                      <a:endParaRPr kumimoji="0" lang="en-US" altLang="zh-CN" sz="600" b="1" u="none" strike="noStrike" cap="none" normalizeH="0" baseline="0" dirty="0">
                        <a:ln>
                          <a:noFill/>
                        </a:ln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AMI Source Code</a:t>
                      </a:r>
                      <a:endParaRPr lang="zh-CN" altLang="en-US" sz="600" dirty="0">
                        <a:cs typeface="+mn-lt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 cmpd="sng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vMerge="1">
                  <a:tcPr>
                    <a:lnR w="3175">
                      <a:solidFill>
                        <a:srgbClr val="0070C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sz="600" b="1" dirty="0" smtClean="0">
                          <a:ln>
                            <a:noFill/>
                          </a:ln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芯片组</a:t>
                      </a:r>
                      <a:endParaRPr kumimoji="0" lang="zh-CN" sz="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NA</a:t>
                      </a:r>
                      <a:endParaRPr kumimoji="0" lang="en-US" altLang="zh-CN" sz="600" u="none" strike="noStrike" cap="none" normalizeH="0" baseline="0" dirty="0" smtClean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row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 smtClean="0">
                          <a:ln>
                            <a:noFill/>
                          </a:ln>
                          <a:effectLst/>
                          <a:sym typeface="+mn-ea"/>
                        </a:rPr>
                        <a:t>内存</a:t>
                      </a:r>
                      <a:endParaRPr kumimoji="0" lang="zh-CN" altLang="en-US" sz="600" b="1" u="none" strike="noStrike" cap="none" normalizeH="0" baseline="0" dirty="0">
                        <a:ln>
                          <a:noFill/>
                        </a:ln>
                        <a:cs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 smtClean="0">
                          <a:ln>
                            <a:noFill/>
                          </a:ln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Arial" panose="020B0604020202020204" pitchFamily="34" charset="0"/>
                        </a:rPr>
                        <a:t>规格</a:t>
                      </a:r>
                      <a:endParaRPr kumimoji="0" lang="zh-CN" altLang="en-US" sz="6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DE" altLang="zh-CN" sz="600" dirty="0" smtClean="0">
                          <a:ln>
                            <a:noFill/>
                          </a:ln>
                          <a:effectLst/>
                          <a:sym typeface="+mn-ea"/>
                        </a:rPr>
                        <a:t>DDR</a:t>
                      </a:r>
                      <a:r>
                        <a:rPr lang="en-US" altLang="de-DE" sz="600" dirty="0" smtClean="0">
                          <a:ln>
                            <a:noFill/>
                          </a:ln>
                          <a:effectLst/>
                          <a:sym typeface="+mn-ea"/>
                        </a:rPr>
                        <a:t>4-3200MHz</a:t>
                      </a:r>
                      <a:endParaRPr kumimoji="0" lang="en-US" altLang="zh-CN" sz="600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vMerge="1">
                  <a:tcPr>
                    <a:lnR w="3175">
                      <a:solidFill>
                        <a:srgbClr val="0070C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 smtClean="0">
                          <a:ln>
                            <a:noFill/>
                          </a:ln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Arial" panose="020B0604020202020204" pitchFamily="34" charset="0"/>
                        </a:rPr>
                        <a:t>插槽</a:t>
                      </a:r>
                      <a:endParaRPr kumimoji="0" lang="zh-CN" altLang="en-US" sz="6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de-DE" sz="60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2</a:t>
                      </a:r>
                      <a:r>
                        <a:rPr lang="de-DE" altLang="zh-CN" sz="60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 x </a:t>
                      </a:r>
                      <a:r>
                        <a:rPr lang="en-US" altLang="de-DE" sz="60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SO-DIMM</a:t>
                      </a:r>
                      <a:endParaRPr kumimoji="0" lang="en-US" altLang="zh-CN" sz="600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vMerge="1">
                  <a:tcPr/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 smtClean="0">
                          <a:ln>
                            <a:noFill/>
                          </a:ln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Arial" panose="020B0604020202020204" pitchFamily="34" charset="0"/>
                        </a:rPr>
                        <a:t>最大内存</a:t>
                      </a:r>
                      <a:endParaRPr kumimoji="0" lang="zh-CN" altLang="en-US" sz="600" b="1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60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rPr>
                        <a:t>64GB</a:t>
                      </a:r>
                      <a:endParaRPr kumimoji="0" lang="en-US" altLang="zh-CN" sz="600" u="none" strike="noStrike" kern="1200" cap="none" normalizeH="0" baseline="0" dirty="0" smtClean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 smtClean="0">
                          <a:ln>
                            <a:noFill/>
                          </a:ln>
                          <a:effectLst/>
                          <a:sym typeface="+mn-ea"/>
                        </a:rPr>
                        <a:t>图形显示</a:t>
                      </a:r>
                      <a:endParaRPr kumimoji="0" lang="zh-CN" altLang="en-US" sz="600" b="1" u="none" strike="noStrike" cap="none" normalizeH="0" baseline="0" dirty="0">
                        <a:ln>
                          <a:noFill/>
                        </a:ln>
                        <a:cs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600" b="1" dirty="0" smtClean="0">
                          <a:ln>
                            <a:noFill/>
                          </a:ln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Arial" panose="020B0604020202020204" pitchFamily="34" charset="0"/>
                        </a:rPr>
                        <a:t>GPU</a:t>
                      </a:r>
                      <a:endParaRPr kumimoji="0" lang="en-US" altLang="zh-CN" sz="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+mn-cs"/>
                        <a:sym typeface="Arial" panose="020B0604020202020204" pitchFamily="34" charset="0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 smtClean="0">
                          <a:ln>
                            <a:noFill/>
                          </a:ln>
                          <a:effectLst/>
                          <a:sym typeface="+mn-ea"/>
                        </a:rPr>
                        <a:t>Intel® UHD Graphics</a:t>
                      </a:r>
                      <a:endParaRPr lang="en-US" altLang="zh-CN" sz="600" dirty="0" smtClean="0">
                        <a:ln>
                          <a:noFill/>
                        </a:ln>
                        <a:effectLst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vMerge="1">
                  <a:tcPr/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sz="600" b="1" dirty="0" smtClean="0">
                          <a:ln>
                            <a:noFill/>
                          </a:ln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Arial" panose="020B0604020202020204" pitchFamily="34" charset="0"/>
                        </a:rPr>
                        <a:t>图形引擎</a:t>
                      </a:r>
                      <a:endParaRPr lang="zh-CN" sz="600" b="1" dirty="0" smtClean="0">
                        <a:ln>
                          <a:noFill/>
                        </a:ln>
                        <a:effectLst/>
                        <a:latin typeface="微软雅黑" panose="020B0503020204020204" charset="-122"/>
                        <a:ea typeface="微软雅黑" panose="020B0503020204020204" charset="-122"/>
                        <a:sym typeface="Arial" panose="020B0604020202020204" pitchFamily="34" charset="0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buClrTx/>
                        <a:buSzTx/>
                        <a:buFontTx/>
                        <a:buNone/>
                      </a:pPr>
                      <a:r>
                        <a:rPr lang="en-US" sz="600">
                          <a:latin typeface="Arial" panose="020B0604020202020204"/>
                          <a:sym typeface="+mn-ea"/>
                        </a:rPr>
                        <a:t>DirectX 12.1,0penGL 4.5,OpenCL 3.0</a:t>
                      </a:r>
                      <a:endParaRPr lang="en-US" altLang="zh-CN" sz="600" dirty="0" smtClean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Arial" panose="020B0604020202020204" pitchFamily="34" charset="0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sz="600" b="1" dirty="0" smtClean="0">
                          <a:ln>
                            <a:noFill/>
                          </a:ln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网络</a:t>
                      </a:r>
                      <a:endParaRPr lang="zh-CN" sz="600" b="1" dirty="0">
                        <a:ln>
                          <a:noFill/>
                        </a:ln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36" marR="91436" marT="45694" marB="45694" anchor="ctr">
                    <a:lnR w="3175">
                      <a:solidFill>
                        <a:srgbClr val="0070C0"/>
                      </a:solidFill>
                      <a:prstDash val="solid"/>
                    </a:lnR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 smtClean="0">
                          <a:ln>
                            <a:noFill/>
                          </a:ln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网卡芯片</a:t>
                      </a:r>
                      <a:r>
                        <a:rPr lang="en-US" altLang="zh-CN" sz="600" b="1" dirty="0" smtClean="0">
                          <a:ln>
                            <a:noFill/>
                          </a:ln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</a:t>
                      </a:r>
                      <a:endParaRPr lang="zh-CN" altLang="en-US" sz="600" b="1" dirty="0">
                        <a:ln>
                          <a:noFill/>
                        </a:ln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en-US" sz="600">
                          <a:latin typeface="Arial" panose="020B0604020202020204"/>
                          <a:sym typeface="+mn-ea"/>
                        </a:rPr>
                        <a:t>Realtek RTL8111H Gigabit Ethernet</a:t>
                      </a:r>
                      <a:endParaRPr lang="en-US" altLang="zh-CN" sz="600" dirty="0" smtClean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rowSpan="4"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>
                          <a:ln>
                            <a:noFill/>
                          </a:ln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外部</a:t>
                      </a:r>
                      <a:r>
                        <a:rPr lang="en-US" altLang="zh-CN" sz="600" b="1" dirty="0">
                          <a:ln>
                            <a:noFill/>
                          </a:ln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I/O</a:t>
                      </a:r>
                      <a:r>
                        <a:rPr lang="zh-CN" altLang="en-US" sz="600" b="1" dirty="0">
                          <a:ln>
                            <a:noFill/>
                          </a:ln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接口</a:t>
                      </a:r>
                      <a:endParaRPr lang="zh-CN" altLang="en-US" sz="600" b="1" dirty="0">
                        <a:ln>
                          <a:noFill/>
                        </a:ln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l" defTabSz="914400" rtl="0" eaLnBrk="1" fontAlgn="base" latinLnBrk="0" hangingPunct="1">
                        <a:buClrTx/>
                        <a:buSzTx/>
                        <a:buFontTx/>
                        <a:buNone/>
                      </a:pPr>
                      <a:r>
                        <a:rPr lang="en-US" altLang="zh-CN" sz="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USB</a:t>
                      </a:r>
                      <a:r>
                        <a:rPr lang="zh-CN" altLang="en-US" sz="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接口</a:t>
                      </a:r>
                      <a:endParaRPr lang="zh-CN" altLang="en-US" sz="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en-US" sz="600">
                          <a:solidFill>
                            <a:schemeClr val="tx1"/>
                          </a:solidFill>
                          <a:latin typeface="Arial" panose="020B0604020202020204"/>
                          <a:sym typeface="+mn-ea"/>
                        </a:rPr>
                        <a:t>4 x USB 3.2 Gen2</a:t>
                      </a:r>
                      <a:r>
                        <a:rPr lang="zh-CN" altLang="en-US" sz="600">
                          <a:solidFill>
                            <a:schemeClr val="tx1"/>
                          </a:solidFill>
                          <a:latin typeface="Arial" panose="020B0604020202020204"/>
                          <a:sym typeface="+mn-ea"/>
                        </a:rPr>
                        <a:t>（</a:t>
                      </a:r>
                      <a:r>
                        <a:rPr lang="en-US" altLang="zh-CN" sz="600">
                          <a:solidFill>
                            <a:schemeClr val="tx1"/>
                          </a:solidFill>
                          <a:latin typeface="Arial" panose="020B0604020202020204"/>
                          <a:sym typeface="+mn-ea"/>
                        </a:rPr>
                        <a:t>10G</a:t>
                      </a:r>
                      <a:r>
                        <a:rPr lang="zh-CN" altLang="en-US" sz="600">
                          <a:solidFill>
                            <a:schemeClr val="tx1"/>
                          </a:solidFill>
                          <a:latin typeface="Arial" panose="020B0604020202020204"/>
                          <a:sym typeface="+mn-ea"/>
                        </a:rPr>
                        <a:t>）</a:t>
                      </a:r>
                      <a:endParaRPr lang="zh-CN" altLang="en-US" sz="600">
                        <a:solidFill>
                          <a:schemeClr val="tx1"/>
                        </a:solidFill>
                        <a:latin typeface="Arial" panose="020B0604020202020204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365760">
                <a:tc vMerge="1"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显示接口</a:t>
                      </a:r>
                      <a:endParaRPr lang="zh-CN" altLang="en-US" sz="6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600">
                          <a:solidFill>
                            <a:schemeClr val="tx1"/>
                          </a:solidFill>
                          <a:latin typeface="Arial" panose="020B0604020202020204"/>
                          <a:sym typeface="+mn-ea"/>
                        </a:rPr>
                        <a:t>1x VGA </a:t>
                      </a:r>
                      <a:r>
                        <a:rPr lang="nl-NL" altLang="zh-CN" sz="6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(Max.</a:t>
                      </a:r>
                      <a:r>
                        <a:rPr lang="en-US" sz="600" dirty="0">
                          <a:solidFill>
                            <a:schemeClr val="tx1"/>
                          </a:solidFill>
                          <a:effectLst/>
                          <a:sym typeface="+mn-ea"/>
                        </a:rPr>
                        <a:t>1920 x 1080@60Hz</a:t>
                      </a:r>
                      <a:r>
                        <a:rPr lang="nl-NL" altLang="zh-CN" sz="6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)</a:t>
                      </a:r>
                      <a:endParaRPr lang="nl-NL" altLang="zh-CN" sz="6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600">
                          <a:solidFill>
                            <a:schemeClr val="tx1"/>
                          </a:solidFill>
                          <a:latin typeface="Arial" panose="020B0604020202020204"/>
                          <a:sym typeface="+mn-ea"/>
                        </a:rPr>
                        <a:t>1x HDMI2.0 (Max.4096x2160@60Hz)</a:t>
                      </a:r>
                      <a:endParaRPr kumimoji="0" lang="en-US" altLang="en-US" sz="60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vMerge="1"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B w="3175">
                      <a:solidFill>
                        <a:srgbClr val="0070C0"/>
                      </a:solidFill>
                      <a:prstDash val="solid"/>
                    </a:lnB>
                    <a:solidFill>
                      <a:srgbClr val="CDC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sz="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音频接口</a:t>
                      </a:r>
                      <a:endParaRPr lang="zh-CN" sz="6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1 x MIC-IN, 1 x AUDIO-OUT </a:t>
                      </a:r>
                      <a:endParaRPr kumimoji="0" lang="en-US" altLang="zh-CN" sz="60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vMerge="1">
                  <a:tcPr/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b="1" dirty="0" smtClean="0">
                          <a:solidFill>
                            <a:schemeClr val="tx1"/>
                          </a:solidFill>
                          <a:sym typeface="+mn-ea"/>
                        </a:rPr>
                        <a:t>网络接口</a:t>
                      </a:r>
                      <a:endParaRPr lang="zh-CN" altLang="en-US" sz="600" b="1" dirty="0" smtClean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1 x </a:t>
                      </a:r>
                      <a:r>
                        <a:rPr lang="en-US" sz="6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RJ45</a:t>
                      </a:r>
                      <a:endParaRPr lang="en-US" sz="6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274320">
                <a:tc rowSpan="5">
                  <a:txBody>
                    <a:bodyPr/>
                    <a:p>
                      <a:pPr marL="0" marR="0" lvl="0" algn="ctr" defTabSz="914400" rtl="0" eaLnBrk="1" fontAlgn="base" latinLnBrk="0" hangingPunct="1"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600" b="1" u="none" strike="noStrike" cap="none" normalizeH="0" baseline="0" dirty="0" smtClean="0">
                          <a:ln>
                            <a:noFill/>
                          </a:ln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内部</a:t>
                      </a:r>
                      <a:r>
                        <a:rPr kumimoji="0" lang="en-US" altLang="zh-CN" sz="600" b="1" u="none" strike="noStrike" cap="none" normalizeH="0" baseline="0" dirty="0" smtClean="0">
                          <a:ln>
                            <a:noFill/>
                          </a:ln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I/O</a:t>
                      </a:r>
                      <a:r>
                        <a:rPr kumimoji="0" lang="zh-CN" altLang="en-US" sz="600" b="1" u="none" strike="noStrike" cap="none" normalizeH="0" baseline="0" dirty="0" smtClean="0">
                          <a:ln>
                            <a:noFill/>
                          </a:ln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接口</a:t>
                      </a:r>
                      <a:endParaRPr kumimoji="0" lang="zh-CN" altLang="en-US" sz="600" b="1" u="none" strike="noStrike" cap="none" normalizeH="0" baseline="0" dirty="0" smtClean="0">
                        <a:ln>
                          <a:noFill/>
                        </a:ln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M.2</a:t>
                      </a:r>
                      <a:endParaRPr kumimoji="0" lang="en-US" altLang="zh-CN" sz="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60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M.2(2280)</a:t>
                      </a:r>
                      <a:r>
                        <a:rPr kumimoji="0" lang="en-US" altLang="zh-CN" sz="60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 for</a:t>
                      </a:r>
                      <a:r>
                        <a:rPr kumimoji="0" lang="zh-CN" altLang="en-US" sz="60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（</a:t>
                      </a:r>
                      <a:r>
                        <a:rPr kumimoji="0" lang="en-US" altLang="zh-CN" sz="60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pcie4.0 x4/SATA3.0</a:t>
                      </a:r>
                      <a:r>
                        <a:rPr kumimoji="0" lang="zh-CN" altLang="en-US" sz="60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）</a:t>
                      </a:r>
                      <a:r>
                        <a:rPr kumimoji="0" lang="en-US" altLang="zh-CN" sz="60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 SSD</a:t>
                      </a:r>
                      <a:endParaRPr kumimoji="0" lang="en-US" altLang="zh-CN" sz="60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M.2</a:t>
                      </a:r>
                      <a:r>
                        <a:rPr kumimoji="0" lang="zh-CN" altLang="en-US" sz="60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（</a:t>
                      </a:r>
                      <a:r>
                        <a:rPr kumimoji="0" lang="en-US" altLang="zh-CN" sz="60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2230</a:t>
                      </a:r>
                      <a:r>
                        <a:rPr kumimoji="0" lang="zh-CN" altLang="en-US" sz="60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）</a:t>
                      </a:r>
                      <a:r>
                        <a:rPr kumimoji="0" lang="en-US" altLang="zh-CN" sz="60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for WIFI/BT</a:t>
                      </a:r>
                      <a:endParaRPr kumimoji="0" lang="en-US" altLang="zh-CN" sz="60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0">
                <a:tc vMerge="1"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USB</a:t>
                      </a:r>
                      <a:endParaRPr kumimoji="0" lang="en-US" altLang="zh-CN" sz="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4x USB2.0 2</a:t>
                      </a:r>
                      <a:r>
                        <a:rPr lang="zh-CN" altLang="en-US" sz="6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组</a:t>
                      </a:r>
                      <a:r>
                        <a:rPr lang="en-US" altLang="zh-CN" sz="6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9pin, 1 x USB2.0 4pin</a:t>
                      </a:r>
                      <a:endParaRPr kumimoji="0" lang="en-US" altLang="zh-CN" sz="60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vMerge="1"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音频接口</a:t>
                      </a:r>
                      <a:endParaRPr kumimoji="0" lang="en-US" altLang="zh-CN" sz="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1 x F_Audio 9</a:t>
                      </a:r>
                      <a:endParaRPr kumimoji="0" lang="en-US" altLang="zh-CN" sz="60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vMerge="1"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SATA</a:t>
                      </a:r>
                      <a:r>
                        <a:rPr kumimoji="0" lang="zh-CN" altLang="en-US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接口</a:t>
                      </a:r>
                      <a:endParaRPr kumimoji="0" lang="zh-CN" altLang="en-US" sz="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1 x SATA for HDD/SSD, 1 x HDD_PWR 4pin</a:t>
                      </a:r>
                      <a:endParaRPr kumimoji="0" lang="en-US" altLang="zh-CN" sz="60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vMerge="1">
                  <a:tcPr/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CLR_CMOS</a:t>
                      </a:r>
                      <a:endParaRPr kumimoji="0" lang="zh-CN" altLang="en-US" sz="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p>
                      <a:pPr marL="0" marR="0" lvl="0" algn="l" defTabSz="914400" rtl="0" eaLnBrk="1" fontAlgn="base" latinLnBrk="0" hangingPunct="1">
                        <a:lnSpc>
                          <a:spcPct val="100000"/>
                        </a:lnSpc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1 x 3pin</a:t>
                      </a:r>
                      <a:endParaRPr kumimoji="0" lang="en-US" altLang="zh-CN" sz="60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85" marB="45685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b="1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操作系统</a:t>
                      </a:r>
                      <a:endParaRPr lang="zh-CN" altLang="en-US" sz="600" b="1" dirty="0">
                        <a:ln>
                          <a:noFill/>
                        </a:ln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b="1" dirty="0" smtClean="0">
                          <a:ln>
                            <a:noFill/>
                          </a:ln>
                          <a:sym typeface="+mn-ea"/>
                        </a:rPr>
                        <a:t>Windows</a:t>
                      </a:r>
                      <a:endParaRPr lang="en-US" altLang="zh-CN" sz="600" b="1" dirty="0" smtClean="0">
                        <a:ln>
                          <a:noFill/>
                        </a:ln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rPr>
                        <a:t>支持</a:t>
                      </a:r>
                      <a:endParaRPr lang="zh-CN" altLang="en-US" sz="600" dirty="0" smtClean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vMerge="1"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b="1" dirty="0" smtClean="0">
                          <a:ln>
                            <a:noFill/>
                          </a:ln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Linux</a:t>
                      </a:r>
                      <a:endParaRPr lang="en-US" altLang="zh-CN" sz="600" b="1" dirty="0" smtClean="0">
                        <a:ln>
                          <a:noFill/>
                        </a:ln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rPr>
                        <a:t>支持</a:t>
                      </a:r>
                      <a:endParaRPr lang="zh-CN" altLang="en-US" sz="600" dirty="0" smtClean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电源要求</a:t>
                      </a:r>
                      <a:endParaRPr lang="zh-CN" altLang="en-US" sz="600" b="1" dirty="0">
                        <a:ln>
                          <a:noFill/>
                        </a:ln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 smtClean="0">
                          <a:ln>
                            <a:noFill/>
                          </a:ln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电源输入</a:t>
                      </a:r>
                      <a:endParaRPr lang="zh-CN" altLang="en-US" sz="600" b="1" dirty="0" smtClean="0">
                        <a:ln>
                          <a:noFill/>
                        </a:ln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600" u="none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12V&amp;19V DC IN</a:t>
                      </a:r>
                      <a:r>
                        <a:rPr lang="zh-CN" altLang="en-US" sz="600" u="none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，</a:t>
                      </a:r>
                      <a:r>
                        <a:rPr lang="en-US" altLang="zh-CN" sz="600" u="none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2.5/5.5 DC Jack</a:t>
                      </a:r>
                      <a:r>
                        <a:rPr lang="zh-CN" altLang="en-US" sz="600" u="none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供电接口</a:t>
                      </a:r>
                      <a:endParaRPr lang="zh-CN" altLang="en-US" sz="600" u="none" baseline="0" dirty="0" smtClean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600" b="1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PCB</a:t>
                      </a:r>
                      <a:r>
                        <a:rPr lang="zh-CN" altLang="en-US" sz="600" b="1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尺寸</a:t>
                      </a:r>
                      <a:endParaRPr lang="zh-CN" altLang="en-US" sz="600" b="1" dirty="0" smtClean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 smtClean="0">
                          <a:ln>
                            <a:noFill/>
                          </a:ln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尺寸</a:t>
                      </a:r>
                      <a:r>
                        <a:rPr lang="en-US" altLang="zh-CN" sz="600" b="1" dirty="0" smtClean="0">
                          <a:ln>
                            <a:noFill/>
                          </a:ln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(W x D )</a:t>
                      </a:r>
                      <a:endParaRPr lang="en-US" altLang="zh-CN" sz="600" b="1" dirty="0" smtClean="0">
                        <a:ln>
                          <a:noFill/>
                        </a:ln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pPr indent="0">
                        <a:spcAft>
                          <a:spcPts val="280"/>
                        </a:spcAft>
                        <a:buNone/>
                      </a:pPr>
                      <a:r>
                        <a:rPr lang="en-US" altLang="zh-CN" sz="600">
                          <a:sym typeface="+mn-ea"/>
                        </a:rPr>
                        <a:t>170</a:t>
                      </a:r>
                      <a:r>
                        <a:rPr lang="zh-CN" altLang="en-US" sz="600">
                          <a:sym typeface="+mn-ea"/>
                        </a:rPr>
                        <a:t>*</a:t>
                      </a:r>
                      <a:r>
                        <a:rPr lang="en-US" altLang="zh-CN" sz="600">
                          <a:sym typeface="+mn-ea"/>
                        </a:rPr>
                        <a:t>170</a:t>
                      </a:r>
                      <a:r>
                        <a:rPr lang="zh-CN" altLang="en-US" sz="600">
                          <a:sym typeface="+mn-ea"/>
                        </a:rPr>
                        <a:t>mm</a:t>
                      </a:r>
                      <a:endParaRPr lang="en-US" altLang="en-US" sz="600">
                        <a:latin typeface="Arial" panose="020B0604020202020204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sym typeface="Arial" panose="020B0604020202020204" pitchFamily="34" charset="0"/>
                        </a:rPr>
                        <a:t>外部环境</a:t>
                      </a:r>
                      <a:endParaRPr lang="zh-CN" altLang="en-US" sz="600" b="1" dirty="0">
                        <a:ln>
                          <a:noFill/>
                        </a:ln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>
                          <a:ln>
                            <a:noFill/>
                          </a:ln>
                          <a:latin typeface="微软雅黑" panose="020B0503020204020204" charset="-122"/>
                          <a:ea typeface="微软雅黑" panose="020B0503020204020204" charset="-122"/>
                          <a:cs typeface="Arial" panose="020B0604020202020204" pitchFamily="34" charset="0"/>
                        </a:rPr>
                        <a:t>工作温度</a:t>
                      </a:r>
                      <a:endParaRPr lang="zh-CN" altLang="en-US" sz="600" b="1" dirty="0">
                        <a:ln>
                          <a:noFill/>
                        </a:ln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zh-CN" sz="60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0</a:t>
                      </a:r>
                      <a:r>
                        <a:rPr lang="en-US" altLang="zh-CN" sz="60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宋体" panose="02010600030101010101" pitchFamily="2" charset="-122"/>
                        </a:rPr>
                        <a:t>℃ </a:t>
                      </a:r>
                      <a:r>
                        <a:rPr lang="en-US" altLang="zh-CN" sz="60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~ 45℃ at 0.7m/s Air Flow</a:t>
                      </a:r>
                      <a:endParaRPr kumimoji="0" lang="en-US" altLang="zh-CN" sz="600" u="none" strike="noStrike" cap="none" normalizeH="0" baseline="0" dirty="0" smtClean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 vMerge="1"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600" b="1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相对湿度</a:t>
                      </a:r>
                      <a:endParaRPr lang="zh-CN" altLang="en-US" sz="600" b="1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95%@40℃（</a:t>
                      </a:r>
                      <a:r>
                        <a:rPr kumimoji="0" lang="zh-CN" altLang="en-US" sz="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+mn-ea"/>
                        </a:rPr>
                        <a:t>非凝结</a:t>
                      </a:r>
                      <a:r>
                        <a:rPr kumimoji="0" lang="en-US" altLang="zh-CN" sz="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）</a:t>
                      </a:r>
                      <a:endParaRPr kumimoji="0" lang="en-US" altLang="zh-CN" sz="600" u="none" strike="noStrike" cap="none" normalizeH="0" baseline="0" dirty="0" smtClean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b="1" dirty="0">
                          <a:ln>
                            <a:noFill/>
                          </a:ln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标准认证</a:t>
                      </a:r>
                      <a:endParaRPr lang="en-US" altLang="zh-CN" sz="600" b="1" dirty="0">
                        <a:ln>
                          <a:noFill/>
                        </a:ln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R w="3175">
                      <a:solidFill>
                        <a:srgbClr val="0070C0"/>
                      </a:solidFill>
                      <a:prstDash val="solid"/>
                    </a:lnR>
                    <a:lnB w="3175">
                      <a:solidFill>
                        <a:srgbClr val="0070C0"/>
                      </a:solidFill>
                      <a:prstDash val="solid"/>
                    </a:lnB>
                    <a:solidFill>
                      <a:srgbClr val="CECEEF"/>
                    </a:solidFill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600" b="1" dirty="0">
                          <a:ln>
                            <a:noFill/>
                          </a:ln>
                          <a:latin typeface="微软雅黑" panose="020B0503020204020204" charset="-122"/>
                          <a:ea typeface="微软雅黑" panose="020B0503020204020204" charset="-122"/>
                          <a:cs typeface="Arial" panose="020B0604020202020204" pitchFamily="34" charset="0"/>
                          <a:sym typeface="+mn-ea"/>
                        </a:rPr>
                        <a:t>标准</a:t>
                      </a:r>
                      <a:r>
                        <a:rPr lang="zh-CN" altLang="en-US" sz="600" b="1" dirty="0">
                          <a:ln>
                            <a:noFill/>
                          </a:ln>
                          <a:latin typeface="微软雅黑" panose="020B0503020204020204" charset="-122"/>
                          <a:ea typeface="微软雅黑" panose="020B0503020204020204" charset="-122"/>
                          <a:cs typeface="Arial" panose="020B0604020202020204" pitchFamily="34" charset="0"/>
                        </a:rPr>
                        <a:t>认证</a:t>
                      </a:r>
                      <a:endParaRPr lang="zh-CN" altLang="en-US" sz="600" b="1" dirty="0">
                        <a:ln>
                          <a:noFill/>
                        </a:ln>
                        <a:latin typeface="微软雅黑" panose="020B0503020204020204" charset="-122"/>
                        <a:ea typeface="微软雅黑" panose="020B0503020204020204" charset="-122"/>
                        <a:cs typeface="Arial" panose="020B0604020202020204" pitchFamily="34" charset="0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R w="3175">
                      <a:solidFill>
                        <a:srgbClr val="0070C0"/>
                      </a:solidFill>
                      <a:prstDash val="solid"/>
                    </a:lnR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</a:tcPr>
                </a:tc>
                <a:tc>
                  <a:txBody>
                    <a:bodyPr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CCC</a:t>
                      </a:r>
                      <a:endParaRPr kumimoji="0" lang="en-US" altLang="zh-CN" sz="600" u="none" strike="noStrike" cap="none" normalizeH="0" baseline="0" dirty="0" smtClean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39" marR="91439" marT="45690" marB="45690" anchor="ctr" horzOverflow="overflow">
                    <a:lnL w="3175">
                      <a:solidFill>
                        <a:srgbClr val="0070C0"/>
                      </a:solidFill>
                      <a:prstDash val="solid"/>
                    </a:lnL>
                    <a:lnT w="3175">
                      <a:solidFill>
                        <a:srgbClr val="0070C0"/>
                      </a:solidFill>
                      <a:prstDash val="solid"/>
                    </a:lnT>
                    <a:lnB w="3175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231" name="Text Box 385"/>
          <p:cNvSpPr/>
          <p:nvPr/>
        </p:nvSpPr>
        <p:spPr>
          <a:xfrm>
            <a:off x="3538220" y="812800"/>
            <a:ext cx="3340100" cy="25514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84134" tIns="42067" rIns="84134" bIns="42067" anchor="t">
            <a:spAutoFit/>
          </a:bodyPr>
          <a:lstStyle/>
          <a:p>
            <a:pPr algn="just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  <a:buFont typeface="Wingdings" panose="05000000000000000000" pitchFamily="2" charset="2"/>
            </a:pPr>
            <a:r>
              <a:rPr lang="en-US" altLang="zh-CN" sz="1200" b="1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+mn-lt"/>
                <a:sym typeface="Arial" panose="020B0604020202020204" pitchFamily="34" charset="0"/>
              </a:rPr>
              <a:t>产品特点</a:t>
            </a:r>
            <a:endParaRPr lang="en-US" altLang="zh-CN" sz="1200" b="1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  <a:cs typeface="+mn-lt"/>
              <a:sym typeface="Arial" panose="020B0604020202020204" pitchFamily="34" charset="0"/>
            </a:endParaRPr>
          </a:p>
          <a:p>
            <a:pPr algn="l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  <a:buFont typeface="Wingdings" panose="05000000000000000000" pitchFamily="2" charset="2"/>
            </a:pPr>
            <a:r>
              <a:rPr lang="zh-CN" altLang="en-US" sz="900" b="1" dirty="0">
                <a:solidFill>
                  <a:srgbClr val="0070C0"/>
                </a:solidFill>
                <a:ea typeface="思源黑体 CN Bold" panose="020B0800000000000000" charset="-122"/>
                <a:cs typeface="+mn-lt"/>
                <a:sym typeface="宋体" panose="02010600030101010101" pitchFamily="2" charset="-122"/>
              </a:rPr>
              <a:t>■</a:t>
            </a:r>
            <a:r>
              <a:rPr lang="zh-CN" altLang="en-US" sz="900" dirty="0">
                <a:solidFill>
                  <a:srgbClr val="0070C0"/>
                </a:solidFill>
                <a:ea typeface="思源黑体 CN Bold" panose="020B0800000000000000" charset="-122"/>
                <a:cs typeface="+mn-lt"/>
                <a:sym typeface="宋体" panose="02010600030101010101" pitchFamily="2" charset="-122"/>
              </a:rPr>
              <a:t>  </a:t>
            </a:r>
            <a:r>
              <a:rPr lang="zh-CN" altLang="en-US"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支持</a:t>
            </a:r>
            <a:r>
              <a:rPr sz="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Intel </a:t>
            </a:r>
            <a:r>
              <a:rPr lang="en-US" sz="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Alder/Raptor Lake-H45</a:t>
            </a:r>
            <a:r>
              <a:rPr sz="9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平台</a:t>
            </a:r>
            <a:endParaRPr lang="zh-CN" altLang="en-US" sz="9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 pitchFamily="34" charset="0"/>
            </a:endParaRPr>
          </a:p>
          <a:p>
            <a:pPr algn="l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  <a:buFont typeface="Wingdings" panose="05000000000000000000" pitchFamily="2" charset="2"/>
            </a:pPr>
            <a:r>
              <a:rPr lang="zh-CN" altLang="en-US" sz="9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■</a:t>
            </a:r>
            <a:r>
              <a:rPr lang="zh-CN" altLang="en-US" sz="900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  </a:t>
            </a:r>
            <a:r>
              <a:rPr lang="en-US"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2*</a:t>
            </a:r>
            <a:r>
              <a:rPr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DDR4 SO-DIMM，up to </a:t>
            </a:r>
            <a:r>
              <a:rPr lang="en-US"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64</a:t>
            </a:r>
            <a:r>
              <a:rPr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GB</a:t>
            </a:r>
            <a:endParaRPr sz="9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宋体" panose="02010600030101010101" pitchFamily="2" charset="-122"/>
            </a:endParaRPr>
          </a:p>
          <a:p>
            <a:pPr algn="l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  <a:buFont typeface="Wingdings" panose="05000000000000000000" pitchFamily="2" charset="2"/>
            </a:pPr>
            <a:r>
              <a:rPr lang="zh-CN" altLang="en-US" sz="9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■</a:t>
            </a:r>
            <a:r>
              <a:rPr lang="en-US" altLang="zh-CN" sz="9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 </a:t>
            </a:r>
            <a:r>
              <a:rPr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显示接口</a:t>
            </a:r>
            <a:r>
              <a:rPr lang="en-US"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:</a:t>
            </a:r>
            <a:r>
              <a:rPr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HDMI2.0</a:t>
            </a:r>
            <a:r>
              <a:rPr lang="zh-CN"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（支持</a:t>
            </a:r>
            <a:r>
              <a:rPr lang="en-US" altLang="zh-CN"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4K@60Hz</a:t>
            </a:r>
            <a:r>
              <a:rPr lang="zh-CN"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），</a:t>
            </a:r>
            <a:r>
              <a:rPr lang="en-US" altLang="zh-CN"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VGA</a:t>
            </a:r>
            <a:r>
              <a:rPr lang="zh-CN" altLang="en-US"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（支持</a:t>
            </a:r>
            <a:r>
              <a:rPr lang="en-US" altLang="zh-CN"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1920*1080@60Hz</a:t>
            </a:r>
            <a:r>
              <a:rPr lang="zh-CN" altLang="en-US"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sz="9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algn="l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  <a:buFont typeface="Wingdings" panose="05000000000000000000" pitchFamily="2" charset="2"/>
            </a:pPr>
            <a:r>
              <a:rPr lang="zh-CN" altLang="en-US" sz="9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■</a:t>
            </a:r>
            <a:r>
              <a:rPr lang="en-US" altLang="zh-CN" sz="9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  </a:t>
            </a:r>
            <a:r>
              <a:rPr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存储接口：1*M.2（2280）SSD，</a:t>
            </a:r>
            <a:r>
              <a:rPr lang="en-US"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*SATA3.0 </a:t>
            </a:r>
            <a:endParaRPr sz="9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  <a:buFont typeface="Wingdings" panose="05000000000000000000" pitchFamily="2" charset="2"/>
            </a:pPr>
            <a:r>
              <a:rPr lang="zh-CN" altLang="en-US" sz="9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■</a:t>
            </a:r>
            <a:r>
              <a:rPr lang="zh-CN" altLang="en-US" sz="900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  </a:t>
            </a:r>
            <a:r>
              <a:rPr lang="en-US"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1*M.2(2230) for wifi/BT (支持CNVI) </a:t>
            </a:r>
            <a:endParaRPr lang="zh-CN" altLang="en-US" sz="900" b="1" dirty="0">
              <a:solidFill>
                <a:srgbClr val="0070C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宋体" panose="02010600030101010101" pitchFamily="2" charset="-122"/>
            </a:endParaRPr>
          </a:p>
          <a:p>
            <a:pPr algn="l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  <a:buFont typeface="Wingdings" panose="05000000000000000000" pitchFamily="2" charset="2"/>
            </a:pPr>
            <a:r>
              <a:rPr lang="zh-CN" altLang="en-US" sz="9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■</a:t>
            </a:r>
            <a:r>
              <a:rPr lang="zh-CN" altLang="en-US" sz="900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  </a:t>
            </a:r>
            <a:r>
              <a:rPr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背板IO：DC-IN（19V），1*HDMI2.0（4K/60Hz），</a:t>
            </a:r>
            <a:r>
              <a:rPr lang="en-US"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1*</a:t>
            </a:r>
            <a:r>
              <a:rPr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VGA，</a:t>
            </a:r>
            <a:endParaRPr sz="9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宋体" panose="02010600030101010101" pitchFamily="2" charset="-122"/>
            </a:endParaRPr>
          </a:p>
          <a:p>
            <a:pPr algn="l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  <a:buFont typeface="Wingdings" panose="05000000000000000000" pitchFamily="2" charset="2"/>
            </a:pPr>
            <a:r>
              <a:rPr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4 * USB 3.2 Gen1（5G） ,1*RJ45（1000M），1*MIC IN，1*AUDIO OUT</a:t>
            </a:r>
            <a:endParaRPr sz="9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宋体" panose="02010600030101010101" pitchFamily="2" charset="-122"/>
            </a:endParaRPr>
          </a:p>
          <a:p>
            <a:pPr algn="l">
              <a:lnSpc>
                <a:spcPct val="150000"/>
              </a:lnSpc>
              <a:spcBef>
                <a:spcPct val="5000"/>
              </a:spcBef>
              <a:spcAft>
                <a:spcPct val="5000"/>
              </a:spcAft>
              <a:buFont typeface="Wingdings" panose="05000000000000000000" pitchFamily="2" charset="2"/>
            </a:pPr>
            <a:r>
              <a:rPr lang="zh-CN" altLang="en-US" sz="900" b="1" dirty="0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■</a:t>
            </a:r>
            <a:r>
              <a:rPr sz="9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宋体" panose="02010600030101010101" pitchFamily="2" charset="-122"/>
              </a:rPr>
              <a:t> 尺寸：170*170mm Thin mini-ITX </a:t>
            </a:r>
            <a:endParaRPr lang="zh-CN" sz="9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8220" y="9761220"/>
            <a:ext cx="2021205" cy="12255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49860" y="3220085"/>
            <a:ext cx="870585" cy="287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 b="1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产品规格</a:t>
            </a:r>
            <a:endParaRPr lang="en-US" altLang="zh-CN" sz="1200" b="1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流程图: 可选过程 11"/>
          <p:cNvSpPr/>
          <p:nvPr/>
        </p:nvSpPr>
        <p:spPr>
          <a:xfrm>
            <a:off x="176530" y="583565"/>
            <a:ext cx="503555" cy="324485"/>
          </a:xfrm>
          <a:prstGeom prst="flowChartAlternateProcess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zh-TW" sz="1300" b="0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3" name="流程图: 可选过程 12"/>
          <p:cNvSpPr/>
          <p:nvPr/>
        </p:nvSpPr>
        <p:spPr>
          <a:xfrm>
            <a:off x="847090" y="583565"/>
            <a:ext cx="503555" cy="324485"/>
          </a:xfrm>
          <a:prstGeom prst="flowChartAlternateProcess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zh-TW" sz="1300" b="0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207012" y="577215"/>
            <a:ext cx="442595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altLang="zh-CN" sz="800" b="1" i="1"/>
              <a:t>Alder</a:t>
            </a:r>
            <a:endParaRPr lang="en-US" altLang="zh-CN" sz="800" b="1" i="1"/>
          </a:p>
          <a:p>
            <a:pPr algn="ctr"/>
            <a:r>
              <a:rPr lang="en-US" altLang="zh-CN" sz="800" b="1" i="1"/>
              <a:t>Lake</a:t>
            </a:r>
            <a:endParaRPr lang="en-US" altLang="zh-CN" sz="800" b="1" i="1"/>
          </a:p>
        </p:txBody>
      </p:sp>
      <p:sp>
        <p:nvSpPr>
          <p:cNvPr id="18" name="文本框 17"/>
          <p:cNvSpPr txBox="1"/>
          <p:nvPr/>
        </p:nvSpPr>
        <p:spPr>
          <a:xfrm>
            <a:off x="893445" y="592455"/>
            <a:ext cx="41021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altLang="zh-CN" sz="1400" b="1" i="1"/>
              <a:t>4K</a:t>
            </a:r>
            <a:endParaRPr lang="en-US" altLang="zh-CN" sz="1400" b="1" i="1"/>
          </a:p>
        </p:txBody>
      </p:sp>
      <p:sp>
        <p:nvSpPr>
          <p:cNvPr id="16" name="流程图: 可选过程 15"/>
          <p:cNvSpPr/>
          <p:nvPr/>
        </p:nvSpPr>
        <p:spPr>
          <a:xfrm>
            <a:off x="2130425" y="591185"/>
            <a:ext cx="671195" cy="324485"/>
          </a:xfrm>
          <a:prstGeom prst="flowChartAlternateProcess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3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rPr>
              <a:t>HDMI</a:t>
            </a:r>
            <a:endParaRPr kumimoji="0" lang="en-US" altLang="zh-CN" sz="1300" b="1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流程图: 可选过程 7"/>
          <p:cNvSpPr/>
          <p:nvPr/>
        </p:nvSpPr>
        <p:spPr>
          <a:xfrm>
            <a:off x="1489710" y="579755"/>
            <a:ext cx="563245" cy="324485"/>
          </a:xfrm>
          <a:prstGeom prst="flowChartAlternateProcess">
            <a:avLst/>
          </a:prstGeom>
          <a:solidFill>
            <a:srgbClr val="0068B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3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rPr>
              <a:t>M.2</a:t>
            </a:r>
            <a:endParaRPr kumimoji="0" lang="en-US" altLang="zh-CN" sz="1300" b="1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29" name="流程图: 可选过程 28"/>
          <p:cNvSpPr/>
          <p:nvPr/>
        </p:nvSpPr>
        <p:spPr>
          <a:xfrm>
            <a:off x="2866390" y="595630"/>
            <a:ext cx="916940" cy="324485"/>
          </a:xfrm>
          <a:prstGeom prst="flowChartAlternateProcess">
            <a:avLst/>
          </a:prstGeom>
          <a:solidFill>
            <a:srgbClr val="0068B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zh-CN" sz="1300" b="1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</a:rPr>
              <a:t>4 x USB</a:t>
            </a:r>
            <a:endParaRPr kumimoji="0" lang="en-US" altLang="zh-CN" sz="1300" b="1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3646805" y="4413250"/>
            <a:ext cx="1014730" cy="287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 b="1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产品</a:t>
            </a:r>
            <a:r>
              <a:rPr lang="zh-CN" altLang="en-US" sz="1200" b="1" dirty="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尺寸图</a:t>
            </a:r>
            <a:endParaRPr lang="zh-CN" altLang="en-US" sz="1200" b="1" dirty="0">
              <a:solidFill>
                <a:srgbClr val="0070C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805" y="4953000"/>
            <a:ext cx="2930525" cy="44005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3330" y="5672455"/>
            <a:ext cx="2926715" cy="2660015"/>
          </a:xfrm>
          <a:prstGeom prst="rect">
            <a:avLst/>
          </a:prstGeom>
        </p:spPr>
      </p:pic>
      <p:pic>
        <p:nvPicPr>
          <p:cNvPr id="5" name="图片 4" descr="IMG_3372-removebg-preview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728980" y="633095"/>
            <a:ext cx="2164715" cy="28848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TW" sz="13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0" fontAlgn="base" latinLnBrk="0" hangingPunct="0"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TW" sz="13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1169</Words>
  <Application>WPS 演示</Application>
  <PresentationFormat>A4 纸张(210x297 毫米)</PresentationFormat>
  <Paragraphs>179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思源黑体 CN Bold</vt:lpstr>
      <vt:lpstr>黑体</vt:lpstr>
      <vt:lpstr>Times New Roman</vt:lpstr>
      <vt:lpstr>微软雅黑</vt:lpstr>
      <vt:lpstr>Arial</vt:lpstr>
      <vt:lpstr>Arial Unicode MS</vt:lpstr>
      <vt:lpstr>默认设计模板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on  JIEHE</dc:title>
  <dc:creator>tang</dc:creator>
  <cp:lastModifiedBy>Jusr</cp:lastModifiedBy>
  <cp:revision>21</cp:revision>
  <cp:lastPrinted>2024-07-29T03:27:00Z</cp:lastPrinted>
  <dcterms:created xsi:type="dcterms:W3CDTF">2024-08-13T06:46:00Z</dcterms:created>
  <dcterms:modified xsi:type="dcterms:W3CDTF">2026-04-03T01:34:14Z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2052-12.8.2.21555</vt:lpwstr>
  </property>
  <property fmtid="{D5CDD505-2E9C-101B-9397-08002B2CF9AE}" pid="3" name="ICV">
    <vt:lpwstr>1F5709E14B7547ACA90D74B4270FBE7A</vt:lpwstr>
  </property>
</Properties>
</file>