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94" r:id="rId3"/>
  </p:sldIdLst>
  <p:sldSz cx="6858000" cy="9906000" type="A4"/>
  <p:notesSz cx="6797675" cy="992822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ECEEF"/>
    <a:srgbClr val="CDCDDE"/>
    <a:srgbClr val="8DC11F"/>
    <a:srgbClr val="0070C0"/>
    <a:srgbClr val="0067B6"/>
    <a:srgbClr val="2A5C8A"/>
    <a:srgbClr val="1613A3"/>
    <a:srgbClr val="013684"/>
    <a:srgbClr val="E8E8EF"/>
    <a:srgbClr val="EFE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184"/>
    <p:restoredTop sz="94660"/>
  </p:normalViewPr>
  <p:slideViewPr>
    <p:cSldViewPr showGuides="1">
      <p:cViewPr>
        <p:scale>
          <a:sx n="125" d="100"/>
          <a:sy n="125" d="100"/>
        </p:scale>
        <p:origin x="1134" y="90"/>
      </p:cViewPr>
      <p:guideLst>
        <p:guide orient="horz" pos="3120"/>
        <p:guide pos="2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8"/>
          </a:xfrm>
          <a:prstGeom prst="rect">
            <a:avLst/>
          </a:prstGeom>
        </p:spPr>
        <p:txBody>
          <a:bodyPr vert="horz" wrap="square" lIns="88230" tIns="44115" rIns="88230" bIns="44115" numCol="1" anchor="b" anchorCtr="0" compatLnSpc="1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t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t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2111375" y="746125"/>
            <a:ext cx="2573338" cy="3721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029" name="Rectangle 5"/>
          <p:cNvSpPr>
            <a:spLocks noGrp="1" noRot="1" noChangeAspect="1" noChangeArrowheads="1"/>
          </p:cNvSpPr>
          <p:nvPr/>
        </p:nvSpPr>
        <p:spPr bwMode="auto">
          <a:xfrm>
            <a:off x="681038" y="4716463"/>
            <a:ext cx="543401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6" tIns="46557" rIns="93116" bIns="46557" anchor="ctr"/>
          <a:lstStyle>
            <a:lvl1pPr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单击此处编辑母版文本样式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第二级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第三级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第四级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第五级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b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8163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b" anchorCtr="0" compatLnSpc="1"/>
          <a:lstStyle/>
          <a:p>
            <a:pPr lvl="0" eaLnBrk="1" fontAlgn="base" hangingPunct="1">
              <a:lnSpc>
                <a:spcPct val="90000"/>
              </a:lnSpc>
              <a:buChar char="•"/>
            </a:pPr>
            <a:fld id="{9A0DB2DC-4C9A-4742-B13C-FB6460FD3503}" type="slidenum">
              <a:rPr lang="en-US" altLang="zh-TW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TW" sz="14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灯片编号占位符 2"/>
          <p:cNvSpPr txBox="1">
            <a:spLocks noGrp="1"/>
          </p:cNvSpPr>
          <p:nvPr>
            <p:ph type="sldNum" sz="quarter"/>
          </p:nvPr>
        </p:nvSpPr>
        <p:spPr>
          <a:xfrm>
            <a:off x="3846513" y="94281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wrap="square" lIns="93116" tIns="46557" rIns="93116" bIns="46557" anchor="b"/>
          <a:lstStyle/>
          <a:p>
            <a:pPr lvl="0" indent="0">
              <a:lnSpc>
                <a:spcPct val="90000"/>
              </a:lnSpc>
            </a:pPr>
            <a:fld id="{9A0DB2DC-4C9A-4742-B13C-FB6460FD3503}" type="slidenum">
              <a:rPr lang="en-US" altLang="zh-TW" dirty="0">
                <a:latin typeface="Calibri" panose="020F0502020204030204" pitchFamily="34" charset="0"/>
              </a:rPr>
            </a:fld>
            <a:endParaRPr lang="en-US" altLang="zh-TW" sz="1400" dirty="0">
              <a:latin typeface="Calibri" panose="020F0502020204030204" pitchFamily="34" charset="0"/>
            </a:endParaRPr>
          </a:p>
        </p:txBody>
      </p:sp>
      <p:sp>
        <p:nvSpPr>
          <p:cNvPr id="5123" name="文本占位符 3"/>
          <p:cNvSpPr>
            <a:spLocks noGrp="1"/>
          </p:cNvSpPr>
          <p:nvPr>
            <p:ph type="body" sz="quarter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8230" tIns="44115" rIns="88230" bIns="44115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841375" indent="-841375"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1pPr>
      <a:lvl2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2pPr>
      <a:lvl3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3pPr>
      <a:lvl4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4pPr>
      <a:lvl5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5pPr>
      <a:lvl6pPr marL="12985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17557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22129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26701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16230" indent="-3162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1pPr>
      <a:lvl2pPr marL="684530" indent="-262255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2pPr>
      <a:lvl3pPr marL="1050925" indent="-2095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3pPr>
      <a:lvl4pPr marL="1471930" indent="-20828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4pPr>
      <a:lvl5pPr marL="1892300" indent="-2095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6878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5000"/>
              </a:spcBef>
              <a:spcAft>
                <a:spcPct val="5000"/>
              </a:spcAft>
            </a:pPr>
            <a:r>
              <a:rPr lang="en-US" altLang="zh-CN" sz="2000" b="1" dirty="0">
                <a:latin typeface="+mn-lt"/>
                <a:ea typeface="思源黑体 CN Bold" panose="020B0800000000000000" charset="-122"/>
                <a:cs typeface="+mn-lt"/>
                <a:sym typeface="Times New Roman" panose="02020603050405020304" pitchFamily="18" charset="0"/>
              </a:rPr>
              <a:t>Giada CB4-612-U1 </a:t>
            </a:r>
            <a:r>
              <a:rPr lang="en-US" altLang="zh-CN" sz="1800" b="1" dirty="0">
                <a:solidFill>
                  <a:schemeClr val="bg1"/>
                </a:solidFill>
                <a:sym typeface="+mn-ea"/>
              </a:rPr>
              <a:t>                                             </a:t>
            </a:r>
            <a:r>
              <a:rPr 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Thin mini-ITX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主板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9860" y="3533775"/>
          <a:ext cx="3433445" cy="61264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33095"/>
                <a:gridCol w="709295"/>
                <a:gridCol w="2091055"/>
              </a:tblGrid>
              <a:tr h="18288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600" b="1" u="none" strike="noStrike" cap="none" normalizeH="0" baseline="0" dirty="0">
                          <a:ln>
                            <a:noFill/>
                          </a:ln>
                          <a:cs typeface="Arial" panose="020B0604020202020204" pitchFamily="34" charset="0"/>
                        </a:rPr>
                        <a:t>处理器</a:t>
                      </a:r>
                      <a:endParaRPr kumimoji="0" lang="zh-CN" altLang="en-US" sz="600" b="1" u="none" strike="noStrike" cap="none" normalizeH="0" baseline="0" dirty="0">
                        <a:ln>
                          <a:noFill/>
                        </a:ln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600" b="1" u="none" strike="noStrike" cap="none" normalizeH="0" baseline="0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CPU</a:t>
                      </a:r>
                      <a:endParaRPr kumimoji="0" lang="en-US" altLang="zh-CN" sz="600" b="1" u="none" strike="noStrike" cap="none" normalizeH="0" baseline="0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Intel Alder Lake/Raptor Lake-H/P/U</a:t>
                      </a:r>
                      <a:endParaRPr lang="en-US" altLang="zh-CN" sz="600" b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/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BIOS</a:t>
                      </a:r>
                      <a:endParaRPr kumimoji="0" lang="en-US" altLang="zh-CN" sz="600" b="1" u="none" strike="noStrike" cap="none" normalizeH="0" baseline="0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AMI Source Code</a:t>
                      </a:r>
                      <a:endParaRPr lang="zh-CN" altLang="en-US" sz="600" dirty="0">
                        <a:cs typeface="+mn-lt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>
                    <a:lnR w="3175">
                      <a:solidFill>
                        <a:srgbClr val="007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芯片组</a:t>
                      </a:r>
                      <a:endParaRPr kumimoji="0" lang="zh-CN" sz="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NA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内存</a:t>
                      </a:r>
                      <a:endParaRPr kumimoji="0" lang="zh-CN" altLang="en-US" sz="600" b="1" u="none" strike="noStrike" cap="none" normalizeH="0" baseline="0" dirty="0">
                        <a:ln>
                          <a:noFill/>
                        </a:ln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规格</a:t>
                      </a:r>
                      <a:endParaRPr kumimoji="0" lang="zh-CN" altLang="en-US" sz="6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altLang="zh-CN" sz="6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DDR</a:t>
                      </a:r>
                      <a:r>
                        <a:rPr lang="en-US" altLang="de-DE" sz="6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4-3200MHz</a:t>
                      </a:r>
                      <a:endParaRPr kumimoji="0" lang="en-US" altLang="zh-CN" sz="6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>
                    <a:lnR w="3175">
                      <a:solidFill>
                        <a:srgbClr val="007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插槽</a:t>
                      </a:r>
                      <a:endParaRPr kumimoji="0" lang="zh-CN" altLang="en-US" sz="6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de-DE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de-DE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x </a:t>
                      </a:r>
                      <a:r>
                        <a:rPr lang="en-US" altLang="de-DE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SO-DIMM</a:t>
                      </a:r>
                      <a:endParaRPr kumimoji="0" lang="en-US" altLang="zh-CN" sz="6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最大内存</a:t>
                      </a:r>
                      <a:endParaRPr kumimoji="0" lang="zh-CN" altLang="en-US" sz="600" b="1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64GB</a:t>
                      </a:r>
                      <a:endParaRPr kumimoji="0" lang="en-US" altLang="zh-CN" sz="6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图形显示</a:t>
                      </a:r>
                      <a:endParaRPr kumimoji="0" lang="zh-CN" altLang="en-US" sz="600" b="1" u="none" strike="noStrike" cap="none" normalizeH="0" baseline="0" dirty="0">
                        <a:ln>
                          <a:noFill/>
                        </a:ln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GPU</a:t>
                      </a:r>
                      <a:endParaRPr kumimoji="0" lang="en-US" altLang="zh-CN" sz="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sym typeface="+mn-ea"/>
                        </a:rPr>
                        <a:t>Intel® UHD Graphics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/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图形引擎</a:t>
                      </a:r>
                      <a:endParaRPr lang="zh-CN" sz="600" b="1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DirectX 12.1,0penGL 4.5,OpenCL 3.0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6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网络</a:t>
                      </a:r>
                      <a:endParaRPr lang="zh-CN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45694" marB="45694" anchor="ctr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网卡芯片</a:t>
                      </a:r>
                      <a:r>
                        <a:rPr lang="en-US" altLang="zh-CN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Realtek RTL8111H Gigabit Ethernet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rowSpan="5"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外部</a:t>
                      </a:r>
                      <a:r>
                        <a:rPr lang="en-US" altLang="zh-CN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I/O</a:t>
                      </a:r>
                      <a:r>
                        <a:rPr lang="zh-CN" altLang="en-US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接口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USB</a:t>
                      </a: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接口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4 x USB 3.2 Gen2</a:t>
                      </a:r>
                      <a:r>
                        <a:rPr lang="zh-CN" altLang="en-US" sz="600">
                          <a:latin typeface="Arial" panose="020B0604020202020204"/>
                          <a:sym typeface="+mn-ea"/>
                        </a:rPr>
                        <a:t> </a:t>
                      </a:r>
                      <a:endParaRPr lang="zh-CN" altLang="en-US" sz="600">
                        <a:latin typeface="Arial" panose="020B0604020202020204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45720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显示接口</a:t>
                      </a:r>
                      <a:endParaRPr lang="zh-CN" altLang="en-US" sz="600" b="1" dirty="0" smtClean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1x VGA </a:t>
                      </a:r>
                      <a:r>
                        <a:rPr lang="nl-NL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(Max.</a:t>
                      </a:r>
                      <a:r>
                        <a:rPr lang="en-US" altLang="nl-NL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1920</a:t>
                      </a:r>
                      <a:r>
                        <a:rPr lang="en-US" sz="600" dirty="0">
                          <a:effectLst/>
                          <a:sym typeface="+mn-ea"/>
                        </a:rPr>
                        <a:t> x 1080@60Hz</a:t>
                      </a:r>
                      <a:r>
                        <a:rPr lang="nl-NL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)</a:t>
                      </a:r>
                      <a:endParaRPr lang="nl-NL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600">
                          <a:latin typeface="Arial" panose="020B0604020202020204"/>
                          <a:sym typeface="+mn-ea"/>
                        </a:rPr>
                        <a:t>1x HDMI2.0 (M</a:t>
                      </a:r>
                      <a:r>
                        <a:rPr lang="en-US" sz="600" b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ax.4096x2160@60Hz)</a:t>
                      </a:r>
                      <a:endParaRPr lang="en-US" sz="600" b="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600" b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1x LVDS(双通道24Bit Max1920*1080@60/100/120Hz)</a:t>
                      </a:r>
                      <a:endParaRPr lang="en-US" sz="600" b="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1x </a:t>
                      </a:r>
                      <a:r>
                        <a:rPr kumimoji="0" lang="zh-CN" altLang="en-US" sz="600" b="0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侧面</a:t>
                      </a:r>
                      <a:r>
                        <a:rPr kumimoji="0" lang="en-US" altLang="zh-CN" sz="600" b="0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eDP(Max </a:t>
                      </a:r>
                      <a:r>
                        <a:rPr lang="zh-CN" sz="600" b="0" dirty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4096x2160@60Hz</a:t>
                      </a:r>
                      <a:r>
                        <a:rPr lang="en-US" altLang="zh-CN" sz="600" b="0" dirty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,</a:t>
                      </a:r>
                      <a:r>
                        <a:rPr lang="zh-CN" altLang="en-US" sz="600" b="0" dirty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与</a:t>
                      </a:r>
                      <a:r>
                        <a:rPr lang="en-US" altLang="zh-CN" sz="600" b="0" dirty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LVDS 2</a:t>
                      </a:r>
                      <a:r>
                        <a:rPr lang="zh-CN" altLang="en-US" sz="600" b="0" dirty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选</a:t>
                      </a:r>
                      <a:r>
                        <a:rPr lang="en-US" altLang="zh-CN" sz="600" b="0" dirty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0" dirty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宋体" panose="02010600030101010101" pitchFamily="2" charset="-122"/>
                        </a:rPr>
                        <a:t>）</a:t>
                      </a:r>
                      <a:endParaRPr kumimoji="0" lang="zh-CN" altLang="en-US" sz="600" b="0" u="none" strike="noStrike" cap="none" normalizeH="0" baseline="0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宋体" panose="02010600030101010101" pitchFamily="2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600" b="1" dirty="0" smtClean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音频接口</a:t>
                      </a:r>
                      <a:endParaRPr lang="zh-CN" sz="600" b="1" dirty="0" smtClean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MIC-IN, 1 x AUDIO-OUT 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sym typeface="+mn-ea"/>
                        </a:rPr>
                        <a:t>网络接口</a:t>
                      </a:r>
                      <a:endParaRPr lang="zh-CN" altLang="en-US" sz="600" b="1" dirty="0" smtClean="0"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</a:t>
                      </a:r>
                      <a:r>
                        <a:rPr 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RJ45(1000M)</a:t>
                      </a:r>
                      <a:endParaRPr lang="en-US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/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COM/VGA</a:t>
                      </a:r>
                      <a:endParaRPr lang="en-US" altLang="zh-CN" sz="6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</a:t>
                      </a:r>
                      <a:r>
                        <a:rPr 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RS232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/ VGA 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二选一</a:t>
                      </a:r>
                      <a:endParaRPr lang="zh-CN" altLang="en-US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4320">
                <a:tc rowSpan="8">
                  <a:txBody>
                    <a:bodyPr/>
                    <a:p>
                      <a:pPr marL="0" marR="0" lvl="0" algn="ctr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600" b="1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内部</a:t>
                      </a:r>
                      <a:r>
                        <a:rPr kumimoji="0" lang="en-US" altLang="zh-CN" sz="600" b="1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I/O</a:t>
                      </a:r>
                      <a:r>
                        <a:rPr kumimoji="0" lang="zh-CN" altLang="en-US" sz="600" b="1" u="none" strike="noStrike" cap="none" normalizeH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接口</a:t>
                      </a:r>
                      <a:endParaRPr kumimoji="0" lang="zh-CN" altLang="en-US" sz="600" b="1" u="none" strike="noStrike" cap="none" normalizeH="0" baseline="0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M.2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M.2(2280)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for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PCIe4.0 x4/SATA3.0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）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 SSD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M.2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2230</a:t>
                      </a:r>
                      <a:r>
                        <a:rPr kumimoji="0" lang="zh-CN" altLang="en-US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）</a:t>
                      </a: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for WIFI/BT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USB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4 x USB2.0 2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组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9pin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36576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LVDS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LVDS 30pin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, 1 x INVENTER 8pin, 1 x BL_PWM 3pin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 LCD_VDD_SEL 6pin, 1 x INV_VOT_SEL 4pin</a:t>
                      </a:r>
                      <a:endParaRPr lang="en-US" altLang="zh-CN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LVDS_CTRL 3pin, 1 x BKL-CON 4pin</a:t>
                      </a:r>
                      <a:endParaRPr lang="en-US" altLang="zh-CN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COM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COM 9pin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音频接口</a:t>
                      </a:r>
                      <a:endParaRPr kumimoji="0" lang="en-US" altLang="zh-CN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Speaker 4pin, 1 x F_Audio 9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/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SATA</a:t>
                      </a:r>
                      <a:r>
                        <a:rPr kumimoji="0" lang="zh-CN" altLang="en-US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接口</a:t>
                      </a:r>
                      <a:endParaRPr kumimoji="0" lang="zh-CN" alt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SATA for HDD/SSD, 1 x HDD_PWR 4pin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CLR_CMOS</a:t>
                      </a:r>
                      <a:endParaRPr kumimoji="0" lang="zh-CN" alt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 x 3pin</a:t>
                      </a:r>
                      <a:endParaRPr kumimoji="0" lang="en-US" altLang="zh-CN" sz="6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432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其他</a:t>
                      </a:r>
                      <a:endParaRPr lang="zh-CN" altLang="en-US" sz="6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1 x MON_SW 5pin, 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一键静音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一键熄屏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音量加减</a:t>
                      </a:r>
                      <a:endParaRPr lang="zh-CN" altLang="en-US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1 x SYS_FAN 4pin</a:t>
                      </a:r>
                      <a:endParaRPr lang="en-US" altLang="zh-CN" sz="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操作系统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sym typeface="+mn-ea"/>
                        </a:rPr>
                        <a:t>Windows</a:t>
                      </a:r>
                      <a:endParaRPr lang="en-US" altLang="zh-CN" sz="600" b="1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支持</a:t>
                      </a:r>
                      <a:endParaRPr lang="zh-CN" altLang="en-US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Linux</a:t>
                      </a:r>
                      <a:endParaRPr lang="en-US" altLang="zh-CN" sz="600" b="1" dirty="0" smtClean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支持</a:t>
                      </a:r>
                      <a:endParaRPr lang="zh-CN" altLang="en-US" sz="60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电源要求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电源输入</a:t>
                      </a:r>
                      <a:endParaRPr lang="zh-CN" altLang="en-US" sz="600" b="1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12V&amp;19V DC IN</a:t>
                      </a:r>
                      <a:r>
                        <a:rPr lang="zh-CN" altLang="en-US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2.5/5.5 DC Jack</a:t>
                      </a:r>
                      <a:r>
                        <a:rPr lang="zh-CN" altLang="en-US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供电接口；</a:t>
                      </a:r>
                      <a:endParaRPr lang="zh-CN" altLang="en-US" sz="600" u="none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ATX 4pin</a:t>
                      </a:r>
                      <a:r>
                        <a:rPr lang="zh-CN" altLang="en-US" sz="600" u="none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电源座</a:t>
                      </a:r>
                      <a:endParaRPr lang="zh-CN" altLang="en-US" sz="600" u="none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PCB</a:t>
                      </a: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尺寸</a:t>
                      </a:r>
                      <a:endParaRPr lang="zh-CN" altLang="en-US" sz="600" b="1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尺寸</a:t>
                      </a:r>
                      <a:r>
                        <a:rPr lang="en-US" altLang="zh-CN" sz="600" b="1" dirty="0" smtClean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(W x D )</a:t>
                      </a:r>
                      <a:endParaRPr lang="en-US" altLang="zh-CN" sz="600" b="1" dirty="0" smtClean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280"/>
                        </a:spcAft>
                        <a:buNone/>
                      </a:pPr>
                      <a:r>
                        <a:rPr lang="en-US" altLang="zh-CN" sz="600">
                          <a:sym typeface="+mn-ea"/>
                        </a:rPr>
                        <a:t>170</a:t>
                      </a:r>
                      <a:r>
                        <a:rPr lang="zh-CN" altLang="en-US" sz="600">
                          <a:sym typeface="+mn-ea"/>
                        </a:rPr>
                        <a:t>*</a:t>
                      </a:r>
                      <a:r>
                        <a:rPr lang="en-US" altLang="zh-CN" sz="600">
                          <a:sym typeface="+mn-ea"/>
                        </a:rPr>
                        <a:t>170</a:t>
                      </a:r>
                      <a:r>
                        <a:rPr lang="zh-CN" altLang="en-US" sz="600">
                          <a:sym typeface="+mn-ea"/>
                        </a:rPr>
                        <a:t>mm</a:t>
                      </a:r>
                      <a:endParaRPr lang="en-US" altLang="en-US" sz="600">
                        <a:latin typeface="Arial" panose="020B0604020202020204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外部环境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工作温度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0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℃ </a:t>
                      </a: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~ 45℃ at 0.7m/s Air Flow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相对湿度</a:t>
                      </a:r>
                      <a:endParaRPr lang="zh-CN" altLang="en-US" sz="600" b="1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95%@40℃（</a:t>
                      </a:r>
                      <a:r>
                        <a:rPr kumimoji="0" lang="zh-CN" altLang="en-US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非凝结</a:t>
                      </a: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标准认证</a:t>
                      </a:r>
                      <a:endParaRPr lang="en-US" altLang="zh-CN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CECEEF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标准</a:t>
                      </a:r>
                      <a:r>
                        <a:rPr lang="zh-CN" altLang="en-US" sz="600" b="1" dirty="0">
                          <a:ln>
                            <a:noFill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认证</a:t>
                      </a:r>
                      <a:endParaRPr lang="zh-CN" altLang="en-US" sz="600" b="1" dirty="0">
                        <a:ln>
                          <a:noFill/>
                        </a:ln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CCC</a:t>
                      </a:r>
                      <a:endParaRPr kumimoji="0" lang="en-US" altLang="zh-CN" sz="6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231" name="Text Box 385"/>
          <p:cNvSpPr/>
          <p:nvPr/>
        </p:nvSpPr>
        <p:spPr>
          <a:xfrm>
            <a:off x="3538220" y="812800"/>
            <a:ext cx="3340100" cy="3423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4134" tIns="42067" rIns="84134" bIns="42067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产品特点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  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支持</a:t>
            </a:r>
            <a:r>
              <a:rPr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Intel </a:t>
            </a:r>
            <a:r>
              <a:rPr lang="en-US"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Alder Lake/Raptor Lake-H45</a:t>
            </a:r>
            <a:r>
              <a:rPr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平台</a:t>
            </a:r>
            <a:endParaRPr lang="zh-CN" altLang="en-US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2*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DDR4 SO-DIMM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,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up to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64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GB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en-US" altLang="zh-CN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显示接口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LVDS(双通道24Bit 最高支持1920*1080@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120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Hz)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HDMI2.0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（支持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4K@60Hz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VGA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（支持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1920*1080@60Hz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en-US" altLang="zh-CN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存储接口：1*M.2（2280）SSD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1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*SATA3.0 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1*M.2(2230) for wifi/BT (支持CNVI) </a:t>
            </a:r>
            <a:endParaRPr lang="zh-CN" altLang="en-US" sz="9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背板IO：DC-IN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,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1*HDMI2.0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,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COM/VGA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,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4*USB 3.2 Gen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2,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1*RJ45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,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1*MIC IN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, 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1*AUDIO OUT 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尺寸：170*170mm Thin mini-ITX </a:t>
            </a:r>
            <a:endParaRPr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支持硬件一键静音、一键熄屏、音量加减、亮度加减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支持重力感应（可选）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LVDS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支持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60/100/120Hz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可选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■</a:t>
            </a:r>
            <a:r>
              <a:rPr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侧面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DP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eDP</a:t>
            </a:r>
            <a:r>
              <a:rPr lang="zh-CN" altLang="en-US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信号），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最高支持4096x2160@60Hz分辨率(接LVDS默认屏蔽</a:t>
            </a:r>
            <a:r>
              <a:rPr lang="en-US" alt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e</a:t>
            </a:r>
            <a:r>
              <a:rPr lang="zh-CN" sz="9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DP，支持重力感应)</a:t>
            </a:r>
            <a:endParaRPr lang="zh-CN" sz="9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20" y="9761220"/>
            <a:ext cx="2021205" cy="122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9860" y="3220085"/>
            <a:ext cx="87058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产品规格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176530" y="583565"/>
            <a:ext cx="503555" cy="324485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TW" sz="1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847090" y="583565"/>
            <a:ext cx="503555" cy="324485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TW" sz="13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7012" y="577215"/>
            <a:ext cx="44259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800" b="1" i="1"/>
              <a:t>Alder</a:t>
            </a:r>
            <a:endParaRPr lang="en-US" altLang="zh-CN" sz="800" b="1" i="1"/>
          </a:p>
          <a:p>
            <a:pPr algn="ctr"/>
            <a:r>
              <a:rPr lang="en-US" altLang="zh-CN" sz="800" b="1" i="1"/>
              <a:t>Lake</a:t>
            </a:r>
            <a:endParaRPr lang="en-US" altLang="zh-CN" sz="800" b="1" i="1"/>
          </a:p>
        </p:txBody>
      </p:sp>
      <p:sp>
        <p:nvSpPr>
          <p:cNvPr id="18" name="文本框 17"/>
          <p:cNvSpPr txBox="1"/>
          <p:nvPr/>
        </p:nvSpPr>
        <p:spPr>
          <a:xfrm>
            <a:off x="893445" y="592455"/>
            <a:ext cx="4102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400" b="1" i="1"/>
              <a:t>4K</a:t>
            </a:r>
            <a:endParaRPr lang="en-US" altLang="zh-CN" sz="1400" b="1" i="1"/>
          </a:p>
        </p:txBody>
      </p:sp>
      <p:sp>
        <p:nvSpPr>
          <p:cNvPr id="16" name="流程图: 可选过程 15"/>
          <p:cNvSpPr/>
          <p:nvPr/>
        </p:nvSpPr>
        <p:spPr>
          <a:xfrm>
            <a:off x="2130425" y="591185"/>
            <a:ext cx="671195" cy="324485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HDMI</a:t>
            </a:r>
            <a:endParaRPr kumimoji="0" lang="en-US" altLang="zh-CN" sz="13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1489710" y="579755"/>
            <a:ext cx="563245" cy="324485"/>
          </a:xfrm>
          <a:prstGeom prst="flowChartAlternateProcess">
            <a:avLst/>
          </a:prstGeom>
          <a:solidFill>
            <a:srgbClr val="0068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M.2</a:t>
            </a:r>
            <a:endParaRPr kumimoji="0" lang="en-US" altLang="zh-CN" sz="13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流程图: 可选过程 28"/>
          <p:cNvSpPr/>
          <p:nvPr/>
        </p:nvSpPr>
        <p:spPr>
          <a:xfrm>
            <a:off x="2866390" y="595630"/>
            <a:ext cx="916940" cy="324485"/>
          </a:xfrm>
          <a:prstGeom prst="flowChartAlternateProcess">
            <a:avLst/>
          </a:prstGeom>
          <a:solidFill>
            <a:srgbClr val="0068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4 x USB</a:t>
            </a:r>
            <a:endParaRPr kumimoji="0" lang="en-US" altLang="zh-CN" sz="13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46805" y="4666615"/>
            <a:ext cx="1014730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产品</a:t>
            </a:r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尺寸图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805" y="5039360"/>
            <a:ext cx="2930525" cy="440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330" y="5727700"/>
            <a:ext cx="2910205" cy="2644775"/>
          </a:xfrm>
          <a:prstGeom prst="rect">
            <a:avLst/>
          </a:prstGeom>
        </p:spPr>
      </p:pic>
      <p:pic>
        <p:nvPicPr>
          <p:cNvPr id="5" name="图片 4" descr="CB4-612-U1.2"/>
          <p:cNvPicPr>
            <a:picLocks noChangeAspect="1"/>
          </p:cNvPicPr>
          <p:nvPr/>
        </p:nvPicPr>
        <p:blipFill>
          <a:blip r:embed="rId5"/>
          <a:srcRect l="31913" t="12783" r="26597" b="12222"/>
          <a:stretch>
            <a:fillRect/>
          </a:stretch>
        </p:blipFill>
        <p:spPr>
          <a:xfrm>
            <a:off x="847090" y="993140"/>
            <a:ext cx="2189480" cy="2226945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609340" y="8682355"/>
          <a:ext cx="3187065" cy="73723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64260"/>
                <a:gridCol w="2122805"/>
              </a:tblGrid>
              <a:tr h="182880">
                <a:tc>
                  <a:txBody>
                    <a:bodyPr/>
                    <a:p>
                      <a:pPr marL="0" marR="0" lvl="0" algn="ctr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cs typeface="Arial" panose="020B0604020202020204" pitchFamily="34" charset="0"/>
                          <a:sym typeface="+mn-ea"/>
                        </a:rPr>
                        <a:t>型号</a:t>
                      </a:r>
                      <a:endParaRPr kumimoji="0" lang="en-US" altLang="zh-CN" sz="6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描述</a:t>
                      </a:r>
                      <a:endParaRPr lang="en-US" altLang="zh-CN" sz="6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441" marR="91441" marT="45683" marB="45683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</a:tr>
              <a:tr h="188595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CPU</a:t>
                      </a:r>
                      <a:endParaRPr kumimoji="0" lang="en-US" altLang="zh-CN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i5-12450H/I7-13620H,i3-1215U/i5-1235U/i3-1315U</a:t>
                      </a:r>
                      <a:r>
                        <a:rPr lang="zh-CN" altLang="en-US" sz="6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等</a:t>
                      </a:r>
                      <a:endParaRPr lang="en-US" sz="600"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latin typeface="思源黑体 CN Bold" panose="020B0800000000000000" charset="-122"/>
                          <a:ea typeface="思源黑体 CN Bold" panose="020B0800000000000000" charset="-122"/>
                          <a:sym typeface="+mn-ea"/>
                        </a:rPr>
                        <a:t>包装清单</a:t>
                      </a:r>
                      <a:endParaRPr lang="zh-CN" altLang="en-US" sz="600" dirty="0">
                        <a:latin typeface="思源黑体 CN Bold" panose="020B0800000000000000" charset="-122"/>
                        <a:ea typeface="思源黑体 CN Bold" panose="020B0800000000000000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1 x </a:t>
                      </a:r>
                      <a:r>
                        <a:rPr lang="zh-CN" altLang="en-US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保修卡</a:t>
                      </a:r>
                      <a:endParaRPr lang="zh-CN" altLang="en-US" sz="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latin typeface="思源黑体 CN Bold" panose="020B0800000000000000" charset="-122"/>
                          <a:ea typeface="思源黑体 CN Bold" panose="020B0800000000000000" charset="-122"/>
                          <a:sym typeface="+mn-ea"/>
                        </a:rPr>
                        <a:t>可选</a:t>
                      </a:r>
                      <a:endParaRPr lang="zh-CN" altLang="en-US" sz="600" dirty="0">
                        <a:latin typeface="思源黑体 CN Bold" panose="020B0800000000000000" charset="-122"/>
                        <a:ea typeface="思源黑体 CN Bold" panose="020B0800000000000000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600" dirty="0" smtClean="0"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3595255" y="8373110"/>
            <a:ext cx="97141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订购信息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TW" sz="1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TW" sz="1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1725</Words>
  <Application>WPS 演示</Application>
  <PresentationFormat>A4 纸张(210x297 毫米)</PresentationFormat>
  <Paragraphs>228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思源黑体 CN Bold</vt:lpstr>
      <vt:lpstr>黑体</vt:lpstr>
      <vt:lpstr>Times New Roman</vt:lpstr>
      <vt:lpstr>微软雅黑</vt:lpstr>
      <vt:lpstr>Arial</vt:lpstr>
      <vt:lpstr>Arial Unicode MS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on  JIEHE</dc:title>
  <dc:creator>tang</dc:creator>
  <cp:lastModifiedBy>Jusr</cp:lastModifiedBy>
  <cp:revision>24</cp:revision>
  <cp:lastPrinted>2024-07-29T03:27:00Z</cp:lastPrinted>
  <dcterms:created xsi:type="dcterms:W3CDTF">2024-08-13T06:46:00Z</dcterms:created>
  <dcterms:modified xsi:type="dcterms:W3CDTF">2025-10-17T08:57:19Z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  <property fmtid="{D5CDD505-2E9C-101B-9397-08002B2CF9AE}" pid="3" name="ICV">
    <vt:lpwstr>1F5709E14B7547ACA90D74B4270FBE7A</vt:lpwstr>
  </property>
</Properties>
</file>